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5.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5"/>
  </p:sldMasterIdLst>
  <p:notesMasterIdLst>
    <p:notesMasterId r:id="rId6"/>
  </p:notesMasterIdLst>
  <p:sldIdLst>
    <p:sldId id="256" r:id="rId7"/>
    <p:sldId id="257" r:id="rId8"/>
    <p:sldId id="258" r:id="rId9"/>
    <p:sldId id="259" r:id="rId10"/>
    <p:sldId id="260" r:id="rId11"/>
  </p:sldIdLst>
  <p:sldSz cy="10058400" cx="7772400"/>
  <p:notesSz cx="6858000" cy="9144000"/>
  <p:embeddedFontLst>
    <p:embeddedFont>
      <p:font typeface="Halant"/>
      <p:regular r:id="rId12"/>
      <p:bold r:id="rId13"/>
    </p:embeddedFont>
    <p:embeddedFont>
      <p:font typeface="Plus Jakarta Sans"/>
      <p:regular r:id="rId14"/>
      <p:bold r:id="rId15"/>
      <p:italic r:id="rId16"/>
      <p:boldItalic r:id="rId17"/>
    </p:embeddedFont>
    <p:embeddedFont>
      <p:font typeface="Inter"/>
      <p:regular r:id="rId18"/>
      <p:bold r:id="rId19"/>
      <p:italic r:id="rId20"/>
      <p:boldItalic r:id="rId21"/>
    </p:embeddedFont>
    <p:embeddedFont>
      <p:font typeface="Plus Jakarta Sans Medium"/>
      <p:regular r:id="rId22"/>
      <p:bold r:id="rId23"/>
      <p:italic r:id="rId24"/>
      <p:boldItalic r:id="rId25"/>
    </p:embeddedFont>
    <p:embeddedFont>
      <p:font typeface="Work Sans"/>
      <p:regular r:id="rId26"/>
      <p:bold r:id="rId27"/>
      <p:italic r:id="rId28"/>
      <p:boldItalic r:id="rId29"/>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A4A3A4"/>
          </p15:clr>
        </p15:guide>
        <p15:guide id="2" pos="244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03E119AC-AAF1-458C-83EC-6A1C06A79047}">
  <a:tblStyle styleId="{03E119AC-AAF1-458C-83EC-6A1C06A79047}" styleName="Table_0">
    <a:wholeTbl>
      <a:tcTxStyle>
        <a:font>
          <a:latin typeface="Arial"/>
          <a:ea typeface="Arial"/>
          <a:cs typeface="Arial"/>
        </a:font>
        <a:srgbClr val="000000"/>
      </a:tcTxStyle>
      <a:tcStyle>
        <a:tcBdr>
          <a:left>
            <a:ln cap="flat" cmpd="sng" w="12700">
              <a:solidFill>
                <a:srgbClr val="000000"/>
              </a:solidFill>
              <a:prstDash val="solid"/>
              <a:round/>
              <a:headEnd len="sm" w="sm" type="none"/>
              <a:tailEnd len="sm" w="sm" type="none"/>
            </a:ln>
          </a:left>
          <a:right>
            <a:ln cap="flat" cmpd="sng" w="12700">
              <a:solidFill>
                <a:srgbClr val="000000"/>
              </a:solidFill>
              <a:prstDash val="solid"/>
              <a:round/>
              <a:headEnd len="sm" w="sm" type="none"/>
              <a:tailEnd len="sm" w="sm" type="none"/>
            </a:ln>
          </a:right>
          <a:top>
            <a:ln cap="flat" cmpd="sng" w="12700">
              <a:solidFill>
                <a:srgbClr val="000000"/>
              </a:solidFill>
              <a:prstDash val="solid"/>
              <a:round/>
              <a:headEnd len="sm" w="sm" type="none"/>
              <a:tailEnd len="sm" w="sm" type="none"/>
            </a:ln>
          </a:top>
          <a:bottom>
            <a:ln cap="flat" cmpd="sng" w="12700">
              <a:solidFill>
                <a:srgbClr val="000000"/>
              </a:solidFill>
              <a:prstDash val="solid"/>
              <a:round/>
              <a:headEnd len="sm" w="sm" type="none"/>
              <a:tailEnd len="sm" w="sm" type="none"/>
            </a:ln>
          </a:bottom>
          <a:insideH>
            <a:ln cap="flat" cmpd="sng" w="12700">
              <a:solidFill>
                <a:srgbClr val="000000"/>
              </a:solidFill>
              <a:prstDash val="solid"/>
              <a:round/>
              <a:headEnd len="sm" w="sm" type="none"/>
              <a:tailEnd len="sm" w="sm" type="none"/>
            </a:ln>
          </a:insideH>
          <a:insideV>
            <a:ln cap="flat" cmpd="sng" w="12700">
              <a:solidFill>
                <a:srgbClr val="000000"/>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74D40B50-45FE-46C9-BB8A-FF8C242FE958}" styleName="Table_1">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Inter-italic.fntdata"/><Relationship Id="rId22" Type="http://schemas.openxmlformats.org/officeDocument/2006/relationships/font" Target="fonts/PlusJakartaSansMedium-regular.fntdata"/><Relationship Id="rId21" Type="http://schemas.openxmlformats.org/officeDocument/2006/relationships/font" Target="fonts/Inter-boldItalic.fntdata"/><Relationship Id="rId24" Type="http://schemas.openxmlformats.org/officeDocument/2006/relationships/font" Target="fonts/PlusJakartaSansMedium-italic.fntdata"/><Relationship Id="rId23" Type="http://schemas.openxmlformats.org/officeDocument/2006/relationships/font" Target="fonts/PlusJakartaSansMedium-bold.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26" Type="http://schemas.openxmlformats.org/officeDocument/2006/relationships/font" Target="fonts/WorkSans-regular.fntdata"/><Relationship Id="rId25" Type="http://schemas.openxmlformats.org/officeDocument/2006/relationships/font" Target="fonts/PlusJakartaSansMedium-boldItalic.fntdata"/><Relationship Id="rId28" Type="http://schemas.openxmlformats.org/officeDocument/2006/relationships/font" Target="fonts/WorkSans-italic.fntdata"/><Relationship Id="rId27" Type="http://schemas.openxmlformats.org/officeDocument/2006/relationships/font" Target="fonts/WorkSans-bold.fntdata"/><Relationship Id="rId5" Type="http://schemas.openxmlformats.org/officeDocument/2006/relationships/slideMaster" Target="slideMasters/slideMaster1.xml"/><Relationship Id="rId6" Type="http://schemas.openxmlformats.org/officeDocument/2006/relationships/notesMaster" Target="notesMasters/notesMaster1.xml"/><Relationship Id="rId29" Type="http://schemas.openxmlformats.org/officeDocument/2006/relationships/font" Target="fonts/WorkSans-boldItalic.fntdata"/><Relationship Id="rId7" Type="http://schemas.openxmlformats.org/officeDocument/2006/relationships/slide" Target="slides/slide1.xml"/><Relationship Id="rId8" Type="http://schemas.openxmlformats.org/officeDocument/2006/relationships/slide" Target="slides/slide2.xml"/><Relationship Id="rId11" Type="http://schemas.openxmlformats.org/officeDocument/2006/relationships/slide" Target="slides/slide5.xml"/><Relationship Id="rId10" Type="http://schemas.openxmlformats.org/officeDocument/2006/relationships/slide" Target="slides/slide4.xml"/><Relationship Id="rId13" Type="http://schemas.openxmlformats.org/officeDocument/2006/relationships/font" Target="fonts/Halant-bold.fntdata"/><Relationship Id="rId12" Type="http://schemas.openxmlformats.org/officeDocument/2006/relationships/font" Target="fonts/Halant-regular.fntdata"/><Relationship Id="rId15" Type="http://schemas.openxmlformats.org/officeDocument/2006/relationships/font" Target="fonts/PlusJakartaSans-bold.fntdata"/><Relationship Id="rId14" Type="http://schemas.openxmlformats.org/officeDocument/2006/relationships/font" Target="fonts/PlusJakartaSans-regular.fntdata"/><Relationship Id="rId17" Type="http://schemas.openxmlformats.org/officeDocument/2006/relationships/font" Target="fonts/PlusJakartaSans-boldItalic.fntdata"/><Relationship Id="rId16" Type="http://schemas.openxmlformats.org/officeDocument/2006/relationships/font" Target="fonts/PlusJakartaSans-italic.fntdata"/><Relationship Id="rId19" Type="http://schemas.openxmlformats.org/officeDocument/2006/relationships/font" Target="fonts/Inter-bold.fntdata"/><Relationship Id="rId18" Type="http://schemas.openxmlformats.org/officeDocument/2006/relationships/font" Target="fonts/Inter-regular.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239de1b9a4a_0_58: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239de1b9a4a_0_5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2" name="Shape 62"/>
        <p:cNvGrpSpPr/>
        <p:nvPr/>
      </p:nvGrpSpPr>
      <p:grpSpPr>
        <a:xfrm>
          <a:off x="0" y="0"/>
          <a:ext cx="0" cy="0"/>
          <a:chOff x="0" y="0"/>
          <a:chExt cx="0" cy="0"/>
        </a:xfrm>
      </p:grpSpPr>
      <p:sp>
        <p:nvSpPr>
          <p:cNvPr id="63" name="Google Shape;63;g28741807f8f_0_57: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64" name="Google Shape;64;g28741807f8f_0_5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2" name="Shape 72"/>
        <p:cNvGrpSpPr/>
        <p:nvPr/>
      </p:nvGrpSpPr>
      <p:grpSpPr>
        <a:xfrm>
          <a:off x="0" y="0"/>
          <a:ext cx="0" cy="0"/>
          <a:chOff x="0" y="0"/>
          <a:chExt cx="0" cy="0"/>
        </a:xfrm>
      </p:grpSpPr>
      <p:sp>
        <p:nvSpPr>
          <p:cNvPr id="73" name="Google Shape;73;g28741807f8f_0_69: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74" name="Google Shape;74;g28741807f8f_0_6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2" name="Shape 82"/>
        <p:cNvGrpSpPr/>
        <p:nvPr/>
      </p:nvGrpSpPr>
      <p:grpSpPr>
        <a:xfrm>
          <a:off x="0" y="0"/>
          <a:ext cx="0" cy="0"/>
          <a:chOff x="0" y="0"/>
          <a:chExt cx="0" cy="0"/>
        </a:xfrm>
      </p:grpSpPr>
      <p:sp>
        <p:nvSpPr>
          <p:cNvPr id="83" name="Google Shape;83;g28741807f8f_0_78: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84" name="Google Shape;84;g28741807f8f_0_7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2" name="Shape 92"/>
        <p:cNvGrpSpPr/>
        <p:nvPr/>
      </p:nvGrpSpPr>
      <p:grpSpPr>
        <a:xfrm>
          <a:off x="0" y="0"/>
          <a:ext cx="0" cy="0"/>
          <a:chOff x="0" y="0"/>
          <a:chExt cx="0" cy="0"/>
        </a:xfrm>
      </p:grpSpPr>
      <p:sp>
        <p:nvSpPr>
          <p:cNvPr id="93" name="Google Shape;93;g28741807f8f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94" name="Google Shape;94;g28741807f8f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2" name="Google Shape;12;p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47" name="Google Shape;47;p1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5" name="Google Shape;15;p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9" name="Google Shape;19;p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4" name="Google Shape;24;p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7" name="Google Shape;27;p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31" name="Google Shape;31;p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34" name="Google Shape;34;p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40" name="Google Shape;40;p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43" name="Google Shape;43;p1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8" name="Google Shape;8;p1"/>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5.png"/><Relationship Id="rId4" Type="http://schemas.openxmlformats.org/officeDocument/2006/relationships/image" Target="../media/image2.png"/><Relationship Id="rId5" Type="http://schemas.openxmlformats.org/officeDocument/2006/relationships/image" Target="../media/image4.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5.png"/><Relationship Id="rId4" Type="http://schemas.openxmlformats.org/officeDocument/2006/relationships/image" Target="../media/image6.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5.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5.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53" name="Shape 53"/>
        <p:cNvGrpSpPr/>
        <p:nvPr/>
      </p:nvGrpSpPr>
      <p:grpSpPr>
        <a:xfrm>
          <a:off x="0" y="0"/>
          <a:ext cx="0" cy="0"/>
          <a:chOff x="0" y="0"/>
          <a:chExt cx="0" cy="0"/>
        </a:xfrm>
      </p:grpSpPr>
      <p:pic>
        <p:nvPicPr>
          <p:cNvPr id="54" name="Google Shape;54;p13"/>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55" name="Google Shape;55;p13"/>
          <p:cNvSpPr txBox="1"/>
          <p:nvPr/>
        </p:nvSpPr>
        <p:spPr>
          <a:xfrm>
            <a:off x="2754525" y="2359375"/>
            <a:ext cx="4397700" cy="2032800"/>
          </a:xfrm>
          <a:prstGeom prst="rect">
            <a:avLst/>
          </a:prstGeom>
          <a:noFill/>
          <a:ln cap="flat" cmpd="sng" w="9525">
            <a:solidFill>
              <a:srgbClr val="B7B7B7"/>
            </a:solidFill>
            <a:prstDash val="solid"/>
            <a:round/>
            <a:headEnd len="sm" w="sm" type="none"/>
            <a:tailEnd len="sm" w="sm" type="none"/>
          </a:ln>
        </p:spPr>
        <p:txBody>
          <a:bodyPr anchorCtr="0" anchor="ctr" bIns="116050" lIns="116050" spcFirstLastPara="1" rIns="116050" wrap="square" tIns="116050">
            <a:noAutofit/>
          </a:bodyPr>
          <a:lstStyle/>
          <a:p>
            <a:pPr indent="0" lvl="0" marL="0" rtl="0" algn="ctr">
              <a:spcBef>
                <a:spcPts val="0"/>
              </a:spcBef>
              <a:spcAft>
                <a:spcPts val="0"/>
              </a:spcAft>
              <a:buClr>
                <a:schemeClr val="dk1"/>
              </a:buClr>
              <a:buSzPts val="1200"/>
              <a:buFont typeface="Arial"/>
              <a:buNone/>
            </a:pPr>
            <a:r>
              <a:rPr b="1" lang="en" sz="1500">
                <a:solidFill>
                  <a:schemeClr val="dk1"/>
                </a:solidFill>
                <a:latin typeface="Plus Jakarta Sans"/>
                <a:ea typeface="Plus Jakarta Sans"/>
                <a:cs typeface="Plus Jakarta Sans"/>
                <a:sym typeface="Plus Jakarta Sans"/>
              </a:rPr>
              <a:t>Quantitative analysis involves the process of evaluating data that is shown visually through tables, charts, graphs, maps, and infographics. By analyzing patterns, conclusions can be drawn about behaviors, institutions, processes, and policies. Critical investigations also yield possible limitations for the data presented.</a:t>
            </a:r>
            <a:endParaRPr b="1" sz="1500">
              <a:solidFill>
                <a:schemeClr val="dk1"/>
              </a:solidFill>
              <a:latin typeface="Plus Jakarta Sans"/>
              <a:ea typeface="Plus Jakarta Sans"/>
              <a:cs typeface="Plus Jakarta Sans"/>
              <a:sym typeface="Plus Jakarta Sans"/>
            </a:endParaRPr>
          </a:p>
        </p:txBody>
      </p:sp>
      <p:sp>
        <p:nvSpPr>
          <p:cNvPr id="56" name="Google Shape;56;p13"/>
          <p:cNvSpPr txBox="1"/>
          <p:nvPr/>
        </p:nvSpPr>
        <p:spPr>
          <a:xfrm>
            <a:off x="0" y="0"/>
            <a:ext cx="7772400" cy="16506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1700">
                <a:latin typeface="Halant"/>
                <a:ea typeface="Halant"/>
                <a:cs typeface="Halant"/>
                <a:sym typeface="Halant"/>
              </a:rPr>
              <a:t>Formative Assessment:</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2500">
                <a:latin typeface="Plus Jakarta Sans Medium"/>
                <a:ea typeface="Plus Jakarta Sans Medium"/>
                <a:cs typeface="Plus Jakarta Sans Medium"/>
                <a:sym typeface="Plus Jakarta Sans Medium"/>
              </a:rPr>
              <a:t>Quantitative Analysis</a:t>
            </a:r>
            <a:endParaRPr sz="1500">
              <a:solidFill>
                <a:srgbClr val="000000"/>
              </a:solidFill>
              <a:latin typeface="Plus Jakarta Sans Medium"/>
              <a:ea typeface="Plus Jakarta Sans Medium"/>
              <a:cs typeface="Plus Jakarta Sans Medium"/>
              <a:sym typeface="Plus Jakarta Sans Medium"/>
            </a:endParaRPr>
          </a:p>
        </p:txBody>
      </p:sp>
      <p:pic>
        <p:nvPicPr>
          <p:cNvPr id="57" name="Google Shape;57;p13"/>
          <p:cNvPicPr preferRelativeResize="0"/>
          <p:nvPr/>
        </p:nvPicPr>
        <p:blipFill>
          <a:blip r:embed="rId4">
            <a:alphaModFix/>
          </a:blip>
          <a:stretch>
            <a:fillRect/>
          </a:stretch>
        </p:blipFill>
        <p:spPr>
          <a:xfrm>
            <a:off x="216272" y="230997"/>
            <a:ext cx="1056536" cy="438114"/>
          </a:xfrm>
          <a:prstGeom prst="rect">
            <a:avLst/>
          </a:prstGeom>
          <a:noFill/>
          <a:ln>
            <a:noFill/>
          </a:ln>
        </p:spPr>
      </p:pic>
      <p:sp>
        <p:nvSpPr>
          <p:cNvPr id="58" name="Google Shape;58;p13"/>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©2023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59" name="Google Shape;59;p13"/>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60" name="Google Shape;60;p13"/>
          <p:cNvSpPr txBox="1"/>
          <p:nvPr/>
        </p:nvSpPr>
        <p:spPr>
          <a:xfrm>
            <a:off x="536400" y="4878350"/>
            <a:ext cx="6699600" cy="1918200"/>
          </a:xfrm>
          <a:prstGeom prst="rect">
            <a:avLst/>
          </a:prstGeom>
          <a:noFill/>
          <a:ln>
            <a:noFill/>
          </a:ln>
        </p:spPr>
        <p:txBody>
          <a:bodyPr anchorCtr="0" anchor="ctr" bIns="116050" lIns="116050" spcFirstLastPara="1" rIns="116050" wrap="square" tIns="116050">
            <a:noAutofit/>
          </a:bodyPr>
          <a:lstStyle/>
          <a:p>
            <a:pPr indent="0" lvl="0" marL="0" rtl="0" algn="l">
              <a:spcBef>
                <a:spcPts val="0"/>
              </a:spcBef>
              <a:spcAft>
                <a:spcPts val="0"/>
              </a:spcAft>
              <a:buNone/>
            </a:pPr>
            <a:r>
              <a:rPr b="1" lang="en" sz="1500">
                <a:solidFill>
                  <a:schemeClr val="dk1"/>
                </a:solidFill>
                <a:latin typeface="Inter"/>
                <a:ea typeface="Inter"/>
                <a:cs typeface="Inter"/>
                <a:sym typeface="Inter"/>
              </a:rPr>
              <a:t>Directions:</a:t>
            </a:r>
            <a:r>
              <a:rPr lang="en" sz="1500">
                <a:solidFill>
                  <a:schemeClr val="dk1"/>
                </a:solidFill>
                <a:latin typeface="Inter"/>
                <a:ea typeface="Inter"/>
                <a:cs typeface="Inter"/>
                <a:sym typeface="Inter"/>
              </a:rPr>
              <a:t> Analyze the data presented in the following source. Then, answer the questions that follow. The multiple choice questions for this formative assessment are Weighted Multiple Choice (WMC) Questions. This means that there is only one </a:t>
            </a:r>
            <a:r>
              <a:rPr i="1" lang="en" sz="1500">
                <a:solidFill>
                  <a:schemeClr val="dk1"/>
                </a:solidFill>
                <a:latin typeface="Inter"/>
                <a:ea typeface="Inter"/>
                <a:cs typeface="Inter"/>
                <a:sym typeface="Inter"/>
              </a:rPr>
              <a:t>incorrect</a:t>
            </a:r>
            <a:r>
              <a:rPr lang="en" sz="1500">
                <a:solidFill>
                  <a:schemeClr val="dk1"/>
                </a:solidFill>
                <a:latin typeface="Inter"/>
                <a:ea typeface="Inter"/>
                <a:cs typeface="Inter"/>
                <a:sym typeface="Inter"/>
              </a:rPr>
              <a:t> answer, but the other 3 choices are weighted. The </a:t>
            </a:r>
            <a:r>
              <a:rPr i="1" lang="en" sz="1500">
                <a:solidFill>
                  <a:schemeClr val="dk1"/>
                </a:solidFill>
                <a:latin typeface="Inter"/>
                <a:ea typeface="Inter"/>
                <a:cs typeface="Inter"/>
                <a:sym typeface="Inter"/>
              </a:rPr>
              <a:t>best</a:t>
            </a:r>
            <a:r>
              <a:rPr lang="en" sz="1500">
                <a:solidFill>
                  <a:schemeClr val="dk1"/>
                </a:solidFill>
                <a:latin typeface="Inter"/>
                <a:ea typeface="Inter"/>
                <a:cs typeface="Inter"/>
                <a:sym typeface="Inter"/>
              </a:rPr>
              <a:t> answer is </a:t>
            </a:r>
            <a:r>
              <a:rPr b="1" lang="en" sz="1500">
                <a:solidFill>
                  <a:schemeClr val="dk1"/>
                </a:solidFill>
                <a:latin typeface="Inter"/>
                <a:ea typeface="Inter"/>
                <a:cs typeface="Inter"/>
                <a:sym typeface="Inter"/>
              </a:rPr>
              <a:t>3</a:t>
            </a:r>
            <a:r>
              <a:rPr b="1" i="1" lang="en" sz="1500">
                <a:solidFill>
                  <a:schemeClr val="dk1"/>
                </a:solidFill>
                <a:latin typeface="Inter"/>
                <a:ea typeface="Inter"/>
                <a:cs typeface="Inter"/>
                <a:sym typeface="Inter"/>
              </a:rPr>
              <a:t> </a:t>
            </a:r>
            <a:r>
              <a:rPr lang="en" sz="1500">
                <a:solidFill>
                  <a:schemeClr val="dk1"/>
                </a:solidFill>
                <a:latin typeface="Inter"/>
                <a:ea typeface="Inter"/>
                <a:cs typeface="Inter"/>
                <a:sym typeface="Inter"/>
              </a:rPr>
              <a:t>points, the </a:t>
            </a:r>
            <a:r>
              <a:rPr i="1" lang="en" sz="1500">
                <a:solidFill>
                  <a:schemeClr val="dk1"/>
                </a:solidFill>
                <a:latin typeface="Inter"/>
                <a:ea typeface="Inter"/>
                <a:cs typeface="Inter"/>
                <a:sym typeface="Inter"/>
              </a:rPr>
              <a:t>second-best</a:t>
            </a:r>
            <a:r>
              <a:rPr lang="en" sz="1500">
                <a:solidFill>
                  <a:schemeClr val="dk1"/>
                </a:solidFill>
                <a:latin typeface="Inter"/>
                <a:ea typeface="Inter"/>
                <a:cs typeface="Inter"/>
                <a:sym typeface="Inter"/>
              </a:rPr>
              <a:t> answer is </a:t>
            </a:r>
            <a:r>
              <a:rPr b="1" lang="en" sz="1500">
                <a:solidFill>
                  <a:schemeClr val="dk1"/>
                </a:solidFill>
                <a:latin typeface="Inter"/>
                <a:ea typeface="Inter"/>
                <a:cs typeface="Inter"/>
                <a:sym typeface="Inter"/>
              </a:rPr>
              <a:t>2</a:t>
            </a:r>
            <a:r>
              <a:rPr lang="en" sz="1500">
                <a:solidFill>
                  <a:schemeClr val="dk1"/>
                </a:solidFill>
                <a:latin typeface="Inter"/>
                <a:ea typeface="Inter"/>
                <a:cs typeface="Inter"/>
                <a:sym typeface="Inter"/>
              </a:rPr>
              <a:t> points, and the </a:t>
            </a:r>
            <a:r>
              <a:rPr i="1" lang="en" sz="1500">
                <a:solidFill>
                  <a:schemeClr val="dk1"/>
                </a:solidFill>
                <a:latin typeface="Inter"/>
                <a:ea typeface="Inter"/>
                <a:cs typeface="Inter"/>
                <a:sym typeface="Inter"/>
              </a:rPr>
              <a:t>third-best</a:t>
            </a:r>
            <a:r>
              <a:rPr lang="en" sz="1500">
                <a:solidFill>
                  <a:schemeClr val="dk1"/>
                </a:solidFill>
                <a:latin typeface="Inter"/>
                <a:ea typeface="Inter"/>
                <a:cs typeface="Inter"/>
                <a:sym typeface="Inter"/>
              </a:rPr>
              <a:t> answer is </a:t>
            </a:r>
            <a:r>
              <a:rPr b="1" lang="en" sz="1500">
                <a:solidFill>
                  <a:schemeClr val="dk1"/>
                </a:solidFill>
                <a:latin typeface="Inter"/>
                <a:ea typeface="Inter"/>
                <a:cs typeface="Inter"/>
                <a:sym typeface="Inter"/>
              </a:rPr>
              <a:t>1 </a:t>
            </a:r>
            <a:r>
              <a:rPr lang="en" sz="1500">
                <a:solidFill>
                  <a:schemeClr val="dk1"/>
                </a:solidFill>
                <a:latin typeface="Inter"/>
                <a:ea typeface="Inter"/>
                <a:cs typeface="Inter"/>
                <a:sym typeface="Inter"/>
              </a:rPr>
              <a:t>point. The </a:t>
            </a:r>
            <a:r>
              <a:rPr i="1" lang="en" sz="1500">
                <a:solidFill>
                  <a:schemeClr val="dk1"/>
                </a:solidFill>
                <a:latin typeface="Inter"/>
                <a:ea typeface="Inter"/>
                <a:cs typeface="Inter"/>
                <a:sym typeface="Inter"/>
              </a:rPr>
              <a:t>incorrect</a:t>
            </a:r>
            <a:r>
              <a:rPr lang="en" sz="1500">
                <a:solidFill>
                  <a:schemeClr val="dk1"/>
                </a:solidFill>
                <a:latin typeface="Inter"/>
                <a:ea typeface="Inter"/>
                <a:cs typeface="Inter"/>
                <a:sym typeface="Inter"/>
              </a:rPr>
              <a:t> answer is </a:t>
            </a:r>
            <a:r>
              <a:rPr b="1" lang="en" sz="1500">
                <a:solidFill>
                  <a:schemeClr val="dk1"/>
                </a:solidFill>
                <a:latin typeface="Inter"/>
                <a:ea typeface="Inter"/>
                <a:cs typeface="Inter"/>
                <a:sym typeface="Inter"/>
              </a:rPr>
              <a:t>0</a:t>
            </a:r>
            <a:r>
              <a:rPr lang="en" sz="1500">
                <a:solidFill>
                  <a:schemeClr val="dk1"/>
                </a:solidFill>
                <a:latin typeface="Inter"/>
                <a:ea typeface="Inter"/>
                <a:cs typeface="Inter"/>
                <a:sym typeface="Inter"/>
              </a:rPr>
              <a:t> points.</a:t>
            </a:r>
            <a:endParaRPr b="1" sz="1500">
              <a:solidFill>
                <a:schemeClr val="dk1"/>
              </a:solidFill>
              <a:latin typeface="Inter"/>
              <a:ea typeface="Inter"/>
              <a:cs typeface="Inter"/>
              <a:sym typeface="Inter"/>
            </a:endParaRPr>
          </a:p>
        </p:txBody>
      </p:sp>
      <p:pic>
        <p:nvPicPr>
          <p:cNvPr id="61" name="Google Shape;61;p13"/>
          <p:cNvPicPr preferRelativeResize="0"/>
          <p:nvPr/>
        </p:nvPicPr>
        <p:blipFill>
          <a:blip r:embed="rId5">
            <a:alphaModFix/>
          </a:blip>
          <a:stretch>
            <a:fillRect/>
          </a:stretch>
        </p:blipFill>
        <p:spPr>
          <a:xfrm>
            <a:off x="444475" y="2359387"/>
            <a:ext cx="1810200" cy="1810200"/>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65" name="Shape 65"/>
        <p:cNvGrpSpPr/>
        <p:nvPr/>
      </p:nvGrpSpPr>
      <p:grpSpPr>
        <a:xfrm>
          <a:off x="0" y="0"/>
          <a:ext cx="0" cy="0"/>
          <a:chOff x="0" y="0"/>
          <a:chExt cx="0" cy="0"/>
        </a:xfrm>
      </p:grpSpPr>
      <p:graphicFrame>
        <p:nvGraphicFramePr>
          <p:cNvPr id="66" name="Google Shape;66;p14"/>
          <p:cNvGraphicFramePr/>
          <p:nvPr/>
        </p:nvGraphicFramePr>
        <p:xfrm>
          <a:off x="381544" y="841788"/>
          <a:ext cx="3000000" cy="3000000"/>
        </p:xfrm>
        <a:graphic>
          <a:graphicData uri="http://schemas.openxmlformats.org/drawingml/2006/table">
            <a:tbl>
              <a:tblPr>
                <a:noFill/>
                <a:tableStyleId>{03E119AC-AAF1-458C-83EC-6A1C06A79047}</a:tableStyleId>
              </a:tblPr>
              <a:tblGrid>
                <a:gridCol w="3496075"/>
                <a:gridCol w="3496075"/>
              </a:tblGrid>
              <a:tr h="341925">
                <a:tc gridSpan="2">
                  <a:txBody>
                    <a:bodyPr/>
                    <a:lstStyle/>
                    <a:p>
                      <a:pPr indent="0" lvl="0" marL="0" rtl="0" algn="l">
                        <a:lnSpc>
                          <a:spcPct val="100000"/>
                        </a:lnSpc>
                        <a:spcBef>
                          <a:spcPts val="0"/>
                        </a:spcBef>
                        <a:spcAft>
                          <a:spcPts val="0"/>
                        </a:spcAft>
                        <a:buNone/>
                      </a:pPr>
                      <a:r>
                        <a:rPr lang="en" sz="1200">
                          <a:solidFill>
                            <a:schemeClr val="dk1"/>
                          </a:solidFill>
                          <a:latin typeface="Halant"/>
                          <a:ea typeface="Halant"/>
                          <a:cs typeface="Halant"/>
                          <a:sym typeface="Halant"/>
                        </a:rPr>
                        <a:t>Source: Illustration by David Huyck, in consultation with Sarah Park Dahlen. CC BY-SA</a:t>
                      </a:r>
                      <a:endParaRPr sz="1200">
                        <a:latin typeface="Halant"/>
                        <a:ea typeface="Halant"/>
                        <a:cs typeface="Halant"/>
                        <a:sym typeface="Halant"/>
                      </a:endParaRPr>
                    </a:p>
                  </a:txBody>
                  <a:tcPr marT="66525" marB="66525" marR="67475" marL="67475">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c hMerge="1"/>
              </a:tr>
              <a:tr h="6051625">
                <a:tc gridSpan="2">
                  <a:txBody>
                    <a:bodyPr/>
                    <a:lstStyle/>
                    <a:p>
                      <a:pPr indent="0" lvl="0" marL="0" rtl="0" algn="ctr">
                        <a:lnSpc>
                          <a:spcPct val="115000"/>
                        </a:lnSpc>
                        <a:spcBef>
                          <a:spcPts val="0"/>
                        </a:spcBef>
                        <a:spcAft>
                          <a:spcPts val="0"/>
                        </a:spcAft>
                        <a:buNone/>
                      </a:pPr>
                      <a:r>
                        <a:t/>
                      </a:r>
                      <a:endParaRPr sz="1300">
                        <a:solidFill>
                          <a:schemeClr val="dk1"/>
                        </a:solidFill>
                        <a:latin typeface="Work Sans"/>
                        <a:ea typeface="Work Sans"/>
                        <a:cs typeface="Work Sans"/>
                        <a:sym typeface="Work Sans"/>
                      </a:endParaRPr>
                    </a:p>
                    <a:p>
                      <a:pPr indent="0" lvl="0" marL="0" rtl="0" algn="ctr">
                        <a:lnSpc>
                          <a:spcPct val="115000"/>
                        </a:lnSpc>
                        <a:spcBef>
                          <a:spcPts val="0"/>
                        </a:spcBef>
                        <a:spcAft>
                          <a:spcPts val="0"/>
                        </a:spcAft>
                        <a:buNone/>
                      </a:pPr>
                      <a:r>
                        <a:t/>
                      </a:r>
                      <a:endParaRPr sz="1300">
                        <a:solidFill>
                          <a:schemeClr val="dk1"/>
                        </a:solidFill>
                        <a:latin typeface="Inter"/>
                        <a:ea typeface="Inter"/>
                        <a:cs typeface="Inter"/>
                        <a:sym typeface="Inter"/>
                      </a:endParaRPr>
                    </a:p>
                    <a:p>
                      <a:pPr indent="0" lvl="0" marL="0" rtl="0" algn="ctr">
                        <a:lnSpc>
                          <a:spcPct val="115000"/>
                        </a:lnSpc>
                        <a:spcBef>
                          <a:spcPts val="0"/>
                        </a:spcBef>
                        <a:spcAft>
                          <a:spcPts val="0"/>
                        </a:spcAft>
                        <a:buNone/>
                      </a:pPr>
                      <a:r>
                        <a:t/>
                      </a:r>
                      <a:endParaRPr sz="1300">
                        <a:solidFill>
                          <a:schemeClr val="dk1"/>
                        </a:solidFill>
                        <a:latin typeface="Work Sans"/>
                        <a:ea typeface="Work Sans"/>
                        <a:cs typeface="Work Sans"/>
                        <a:sym typeface="Work Sans"/>
                      </a:endParaRPr>
                    </a:p>
                    <a:p>
                      <a:pPr indent="0" lvl="0" marL="0" rtl="0" algn="ctr">
                        <a:lnSpc>
                          <a:spcPct val="115000"/>
                        </a:lnSpc>
                        <a:spcBef>
                          <a:spcPts val="0"/>
                        </a:spcBef>
                        <a:spcAft>
                          <a:spcPts val="0"/>
                        </a:spcAft>
                        <a:buNone/>
                      </a:pPr>
                      <a:r>
                        <a:t/>
                      </a:r>
                      <a:endParaRPr sz="1300">
                        <a:solidFill>
                          <a:schemeClr val="dk1"/>
                        </a:solidFill>
                        <a:latin typeface="Work Sans"/>
                        <a:ea typeface="Work Sans"/>
                        <a:cs typeface="Work Sans"/>
                        <a:sym typeface="Work Sans"/>
                      </a:endParaRPr>
                    </a:p>
                    <a:p>
                      <a:pPr indent="0" lvl="0" marL="0" rtl="0" algn="ctr">
                        <a:lnSpc>
                          <a:spcPct val="115000"/>
                        </a:lnSpc>
                        <a:spcBef>
                          <a:spcPts val="0"/>
                        </a:spcBef>
                        <a:spcAft>
                          <a:spcPts val="0"/>
                        </a:spcAft>
                        <a:buNone/>
                      </a:pPr>
                      <a:r>
                        <a:t/>
                      </a:r>
                      <a:endParaRPr sz="1300">
                        <a:solidFill>
                          <a:schemeClr val="dk1"/>
                        </a:solidFill>
                        <a:latin typeface="Work Sans"/>
                        <a:ea typeface="Work Sans"/>
                        <a:cs typeface="Work Sans"/>
                        <a:sym typeface="Work Sans"/>
                      </a:endParaRPr>
                    </a:p>
                    <a:p>
                      <a:pPr indent="0" lvl="0" marL="0" rtl="0" algn="ctr">
                        <a:lnSpc>
                          <a:spcPct val="115000"/>
                        </a:lnSpc>
                        <a:spcBef>
                          <a:spcPts val="0"/>
                        </a:spcBef>
                        <a:spcAft>
                          <a:spcPts val="0"/>
                        </a:spcAft>
                        <a:buNone/>
                      </a:pPr>
                      <a:r>
                        <a:t/>
                      </a:r>
                      <a:endParaRPr sz="1300">
                        <a:solidFill>
                          <a:schemeClr val="dk1"/>
                        </a:solidFill>
                        <a:latin typeface="Work Sans"/>
                        <a:ea typeface="Work Sans"/>
                        <a:cs typeface="Work Sans"/>
                        <a:sym typeface="Work Sans"/>
                      </a:endParaRPr>
                    </a:p>
                    <a:p>
                      <a:pPr indent="0" lvl="0" marL="0" rtl="0" algn="ctr">
                        <a:lnSpc>
                          <a:spcPct val="115000"/>
                        </a:lnSpc>
                        <a:spcBef>
                          <a:spcPts val="0"/>
                        </a:spcBef>
                        <a:spcAft>
                          <a:spcPts val="0"/>
                        </a:spcAft>
                        <a:buNone/>
                      </a:pPr>
                      <a:r>
                        <a:t/>
                      </a:r>
                      <a:endParaRPr sz="1300">
                        <a:solidFill>
                          <a:schemeClr val="dk1"/>
                        </a:solidFill>
                        <a:latin typeface="Work Sans"/>
                        <a:ea typeface="Work Sans"/>
                        <a:cs typeface="Work Sans"/>
                        <a:sym typeface="Work Sans"/>
                      </a:endParaRPr>
                    </a:p>
                    <a:p>
                      <a:pPr indent="0" lvl="0" marL="0" rtl="0" algn="ctr">
                        <a:lnSpc>
                          <a:spcPct val="115000"/>
                        </a:lnSpc>
                        <a:spcBef>
                          <a:spcPts val="0"/>
                        </a:spcBef>
                        <a:spcAft>
                          <a:spcPts val="0"/>
                        </a:spcAft>
                        <a:buNone/>
                      </a:pPr>
                      <a:r>
                        <a:t/>
                      </a:r>
                      <a:endParaRPr sz="1300">
                        <a:solidFill>
                          <a:schemeClr val="dk1"/>
                        </a:solidFill>
                        <a:latin typeface="Work Sans"/>
                        <a:ea typeface="Work Sans"/>
                        <a:cs typeface="Work Sans"/>
                        <a:sym typeface="Work Sans"/>
                      </a:endParaRPr>
                    </a:p>
                    <a:p>
                      <a:pPr indent="0" lvl="0" marL="0" rtl="0" algn="ctr">
                        <a:lnSpc>
                          <a:spcPct val="115000"/>
                        </a:lnSpc>
                        <a:spcBef>
                          <a:spcPts val="0"/>
                        </a:spcBef>
                        <a:spcAft>
                          <a:spcPts val="0"/>
                        </a:spcAft>
                        <a:buNone/>
                      </a:pPr>
                      <a:r>
                        <a:t/>
                      </a:r>
                      <a:endParaRPr sz="1300">
                        <a:solidFill>
                          <a:schemeClr val="dk1"/>
                        </a:solidFill>
                        <a:latin typeface="Work Sans"/>
                        <a:ea typeface="Work Sans"/>
                        <a:cs typeface="Work Sans"/>
                        <a:sym typeface="Work Sans"/>
                      </a:endParaRPr>
                    </a:p>
                    <a:p>
                      <a:pPr indent="0" lvl="0" marL="0" rtl="0" algn="ctr">
                        <a:lnSpc>
                          <a:spcPct val="115000"/>
                        </a:lnSpc>
                        <a:spcBef>
                          <a:spcPts val="0"/>
                        </a:spcBef>
                        <a:spcAft>
                          <a:spcPts val="0"/>
                        </a:spcAft>
                        <a:buNone/>
                      </a:pPr>
                      <a:r>
                        <a:t/>
                      </a:r>
                      <a:endParaRPr sz="1300">
                        <a:solidFill>
                          <a:schemeClr val="dk1"/>
                        </a:solidFill>
                        <a:latin typeface="Work Sans"/>
                        <a:ea typeface="Work Sans"/>
                        <a:cs typeface="Work Sans"/>
                        <a:sym typeface="Work Sans"/>
                      </a:endParaRPr>
                    </a:p>
                    <a:p>
                      <a:pPr indent="0" lvl="0" marL="0" rtl="0" algn="ctr">
                        <a:lnSpc>
                          <a:spcPct val="115000"/>
                        </a:lnSpc>
                        <a:spcBef>
                          <a:spcPts val="0"/>
                        </a:spcBef>
                        <a:spcAft>
                          <a:spcPts val="0"/>
                        </a:spcAft>
                        <a:buNone/>
                      </a:pPr>
                      <a:r>
                        <a:t/>
                      </a:r>
                      <a:endParaRPr sz="1300">
                        <a:solidFill>
                          <a:schemeClr val="dk1"/>
                        </a:solidFill>
                        <a:latin typeface="Work Sans"/>
                        <a:ea typeface="Work Sans"/>
                        <a:cs typeface="Work Sans"/>
                        <a:sym typeface="Work Sans"/>
                      </a:endParaRPr>
                    </a:p>
                    <a:p>
                      <a:pPr indent="0" lvl="0" marL="0" rtl="0" algn="ctr">
                        <a:lnSpc>
                          <a:spcPct val="115000"/>
                        </a:lnSpc>
                        <a:spcBef>
                          <a:spcPts val="0"/>
                        </a:spcBef>
                        <a:spcAft>
                          <a:spcPts val="0"/>
                        </a:spcAft>
                        <a:buNone/>
                      </a:pPr>
                      <a:r>
                        <a:t/>
                      </a:r>
                      <a:endParaRPr sz="1300">
                        <a:solidFill>
                          <a:schemeClr val="dk1"/>
                        </a:solidFill>
                        <a:latin typeface="Work Sans"/>
                        <a:ea typeface="Work Sans"/>
                        <a:cs typeface="Work Sans"/>
                        <a:sym typeface="Work Sans"/>
                      </a:endParaRPr>
                    </a:p>
                    <a:p>
                      <a:pPr indent="0" lvl="0" marL="0" rtl="0" algn="ctr">
                        <a:lnSpc>
                          <a:spcPct val="115000"/>
                        </a:lnSpc>
                        <a:spcBef>
                          <a:spcPts val="0"/>
                        </a:spcBef>
                        <a:spcAft>
                          <a:spcPts val="0"/>
                        </a:spcAft>
                        <a:buNone/>
                      </a:pPr>
                      <a:r>
                        <a:t/>
                      </a:r>
                      <a:endParaRPr sz="1300">
                        <a:solidFill>
                          <a:schemeClr val="dk1"/>
                        </a:solidFill>
                        <a:latin typeface="Work Sans"/>
                        <a:ea typeface="Work Sans"/>
                        <a:cs typeface="Work Sans"/>
                        <a:sym typeface="Work Sans"/>
                      </a:endParaRPr>
                    </a:p>
                    <a:p>
                      <a:pPr indent="0" lvl="0" marL="0" rtl="0" algn="ctr">
                        <a:lnSpc>
                          <a:spcPct val="115000"/>
                        </a:lnSpc>
                        <a:spcBef>
                          <a:spcPts val="0"/>
                        </a:spcBef>
                        <a:spcAft>
                          <a:spcPts val="0"/>
                        </a:spcAft>
                        <a:buNone/>
                      </a:pPr>
                      <a:r>
                        <a:t/>
                      </a:r>
                      <a:endParaRPr sz="1300">
                        <a:solidFill>
                          <a:schemeClr val="dk1"/>
                        </a:solidFill>
                        <a:latin typeface="Inter"/>
                        <a:ea typeface="Inter"/>
                        <a:cs typeface="Inter"/>
                        <a:sym typeface="Inter"/>
                      </a:endParaRPr>
                    </a:p>
                  </a:txBody>
                  <a:tcPr marT="109725" marB="109725" marR="109725" marL="109725">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tcPr>
                </a:tc>
                <a:tc hMerge="1"/>
              </a:tr>
            </a:tbl>
          </a:graphicData>
        </a:graphic>
      </p:graphicFrame>
      <p:sp>
        <p:nvSpPr>
          <p:cNvPr id="67" name="Google Shape;67;p14"/>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1900">
                <a:latin typeface="Halant"/>
                <a:ea typeface="Halant"/>
                <a:cs typeface="Halant"/>
                <a:sym typeface="Halant"/>
              </a:rPr>
              <a:t>Formative Assessment: Quantitative Analysis</a:t>
            </a:r>
            <a:endParaRPr sz="1900">
              <a:latin typeface="Halant"/>
              <a:ea typeface="Halant"/>
              <a:cs typeface="Halant"/>
              <a:sym typeface="Halant"/>
            </a:endParaRPr>
          </a:p>
        </p:txBody>
      </p:sp>
      <p:pic>
        <p:nvPicPr>
          <p:cNvPr id="68" name="Google Shape;68;p14"/>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69" name="Google Shape;69;p14"/>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70" name="Google Shape;70;p14"/>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71" name="Google Shape;71;p14"/>
          <p:cNvPicPr preferRelativeResize="0"/>
          <p:nvPr/>
        </p:nvPicPr>
        <p:blipFill>
          <a:blip r:embed="rId4">
            <a:alphaModFix/>
          </a:blip>
          <a:stretch>
            <a:fillRect/>
          </a:stretch>
        </p:blipFill>
        <p:spPr>
          <a:xfrm>
            <a:off x="381564" y="1271622"/>
            <a:ext cx="6992151" cy="5401164"/>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75" name="Shape 75"/>
        <p:cNvGrpSpPr/>
        <p:nvPr/>
      </p:nvGrpSpPr>
      <p:grpSpPr>
        <a:xfrm>
          <a:off x="0" y="0"/>
          <a:ext cx="0" cy="0"/>
          <a:chOff x="0" y="0"/>
          <a:chExt cx="0" cy="0"/>
        </a:xfrm>
      </p:grpSpPr>
      <p:sp>
        <p:nvSpPr>
          <p:cNvPr id="76" name="Google Shape;76;p15"/>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1900">
                <a:latin typeface="Halant"/>
                <a:ea typeface="Halant"/>
                <a:cs typeface="Halant"/>
                <a:sym typeface="Halant"/>
              </a:rPr>
              <a:t>Formative Assessment: Quantitative Analysis</a:t>
            </a:r>
            <a:endParaRPr sz="1900">
              <a:latin typeface="Halant"/>
              <a:ea typeface="Halant"/>
              <a:cs typeface="Halant"/>
              <a:sym typeface="Halant"/>
            </a:endParaRPr>
          </a:p>
        </p:txBody>
      </p:sp>
      <p:pic>
        <p:nvPicPr>
          <p:cNvPr id="77" name="Google Shape;77;p15"/>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78" name="Google Shape;78;p15"/>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79" name="Google Shape;79;p15"/>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80" name="Google Shape;80;p15"/>
          <p:cNvSpPr txBox="1"/>
          <p:nvPr/>
        </p:nvSpPr>
        <p:spPr>
          <a:xfrm>
            <a:off x="460375" y="5058525"/>
            <a:ext cx="6858000" cy="3743400"/>
          </a:xfrm>
          <a:prstGeom prst="rect">
            <a:avLst/>
          </a:prstGeom>
          <a:noFill/>
          <a:ln cap="flat" cmpd="sng" w="28575">
            <a:solidFill>
              <a:srgbClr val="B7B7B7"/>
            </a:solidFill>
            <a:prstDash val="solid"/>
            <a:round/>
            <a:headEnd len="sm" w="sm" type="none"/>
            <a:tailEnd len="sm" w="sm" type="none"/>
          </a:ln>
        </p:spPr>
        <p:txBody>
          <a:bodyPr anchorCtr="0" anchor="t" bIns="116050" lIns="116050" spcFirstLastPara="1" rIns="116050" wrap="square" tIns="116050">
            <a:noAutofit/>
          </a:bodyPr>
          <a:lstStyle/>
          <a:p>
            <a:pPr indent="0" lvl="0" marL="0" rtl="0" algn="l">
              <a:spcBef>
                <a:spcPts val="0"/>
              </a:spcBef>
              <a:spcAft>
                <a:spcPts val="0"/>
              </a:spcAft>
              <a:buClr>
                <a:schemeClr val="dk1"/>
              </a:buClr>
              <a:buSzPts val="1200"/>
              <a:buFont typeface="Arial"/>
              <a:buNone/>
            </a:pPr>
            <a:r>
              <a:rPr lang="en" sz="1500">
                <a:solidFill>
                  <a:schemeClr val="dk1"/>
                </a:solidFill>
                <a:latin typeface="Inter"/>
                <a:ea typeface="Inter"/>
                <a:cs typeface="Inter"/>
                <a:sym typeface="Inter"/>
              </a:rPr>
              <a:t>  2.   Justify your answer in the space below.</a:t>
            </a:r>
            <a:endParaRPr sz="1500">
              <a:solidFill>
                <a:schemeClr val="dk1"/>
              </a:solidFill>
              <a:latin typeface="Inter"/>
              <a:ea typeface="Inter"/>
              <a:cs typeface="Inter"/>
              <a:sym typeface="Inter"/>
            </a:endParaRPr>
          </a:p>
          <a:p>
            <a:pPr indent="0" lvl="0" marL="0" rtl="0" algn="l">
              <a:spcBef>
                <a:spcPts val="0"/>
              </a:spcBef>
              <a:spcAft>
                <a:spcPts val="0"/>
              </a:spcAft>
              <a:buNone/>
            </a:pPr>
            <a:r>
              <a:t/>
            </a:r>
            <a:endParaRPr sz="1500">
              <a:latin typeface="Work Sans"/>
              <a:ea typeface="Work Sans"/>
              <a:cs typeface="Work Sans"/>
              <a:sym typeface="Work Sans"/>
            </a:endParaRPr>
          </a:p>
        </p:txBody>
      </p:sp>
      <p:sp>
        <p:nvSpPr>
          <p:cNvPr id="81" name="Google Shape;81;p15"/>
          <p:cNvSpPr txBox="1"/>
          <p:nvPr/>
        </p:nvSpPr>
        <p:spPr>
          <a:xfrm>
            <a:off x="485691" y="992533"/>
            <a:ext cx="6801000" cy="3743400"/>
          </a:xfrm>
          <a:prstGeom prst="rect">
            <a:avLst/>
          </a:prstGeom>
          <a:noFill/>
          <a:ln>
            <a:noFill/>
          </a:ln>
        </p:spPr>
        <p:txBody>
          <a:bodyPr anchorCtr="0" anchor="t" bIns="96675" lIns="96675" spcFirstLastPara="1" rIns="96675" wrap="square" tIns="96675">
            <a:noAutofit/>
          </a:bodyPr>
          <a:lstStyle/>
          <a:p>
            <a:pPr indent="-336550" lvl="0" marL="482600" rtl="0" algn="l">
              <a:spcBef>
                <a:spcPts val="0"/>
              </a:spcBef>
              <a:spcAft>
                <a:spcPts val="0"/>
              </a:spcAft>
              <a:buClr>
                <a:schemeClr val="dk1"/>
              </a:buClr>
              <a:buSzPts val="1500"/>
              <a:buFont typeface="Work Sans"/>
              <a:buAutoNum type="arabicPeriod"/>
            </a:pPr>
            <a:r>
              <a:rPr lang="en" sz="1500">
                <a:solidFill>
                  <a:schemeClr val="dk1"/>
                </a:solidFill>
                <a:latin typeface="Inter"/>
                <a:ea typeface="Inter"/>
                <a:cs typeface="Inter"/>
                <a:sym typeface="Inter"/>
              </a:rPr>
              <a:t>Select the </a:t>
            </a:r>
            <a:r>
              <a:rPr lang="en" sz="1500">
                <a:solidFill>
                  <a:schemeClr val="dk1"/>
                </a:solidFill>
                <a:latin typeface="Inter"/>
                <a:ea typeface="Inter"/>
                <a:cs typeface="Inter"/>
                <a:sym typeface="Inter"/>
              </a:rPr>
              <a:t>statement</a:t>
            </a:r>
            <a:r>
              <a:rPr lang="en" sz="1500">
                <a:solidFill>
                  <a:schemeClr val="dk1"/>
                </a:solidFill>
                <a:latin typeface="Inter"/>
                <a:ea typeface="Inter"/>
                <a:cs typeface="Inter"/>
                <a:sym typeface="Inter"/>
              </a:rPr>
              <a:t> that can most accurately be drawn from the information presented in the above source.</a:t>
            </a:r>
            <a:endParaRPr sz="1500">
              <a:solidFill>
                <a:schemeClr val="dk1"/>
              </a:solidFill>
              <a:latin typeface="Inter"/>
              <a:ea typeface="Inter"/>
              <a:cs typeface="Inter"/>
              <a:sym typeface="Inter"/>
            </a:endParaRPr>
          </a:p>
          <a:p>
            <a:pPr indent="0" lvl="0" marL="482600" rtl="0" algn="l">
              <a:spcBef>
                <a:spcPts val="0"/>
              </a:spcBef>
              <a:spcAft>
                <a:spcPts val="0"/>
              </a:spcAft>
              <a:buNone/>
            </a:pPr>
            <a:r>
              <a:t/>
            </a:r>
            <a:endParaRPr sz="1500">
              <a:solidFill>
                <a:schemeClr val="dk1"/>
              </a:solidFill>
              <a:latin typeface="Inter"/>
              <a:ea typeface="Inter"/>
              <a:cs typeface="Inter"/>
              <a:sym typeface="Inter"/>
            </a:endParaRPr>
          </a:p>
          <a:p>
            <a:pPr indent="-336550" lvl="0" marL="965200" rtl="0" algn="l">
              <a:spcBef>
                <a:spcPts val="0"/>
              </a:spcBef>
              <a:spcAft>
                <a:spcPts val="0"/>
              </a:spcAft>
              <a:buClr>
                <a:schemeClr val="dk1"/>
              </a:buClr>
              <a:buSzPts val="1500"/>
              <a:buFont typeface="Inter"/>
              <a:buAutoNum type="alphaUcPeriod"/>
            </a:pPr>
            <a:r>
              <a:rPr lang="en" sz="1500">
                <a:solidFill>
                  <a:schemeClr val="dk1"/>
                </a:solidFill>
                <a:latin typeface="Inter"/>
                <a:ea typeface="Inter"/>
                <a:cs typeface="Inter"/>
                <a:sym typeface="Inter"/>
              </a:rPr>
              <a:t>Children’s books published in 2018 were more likely to portray animals and other objects over characters from diverse backgrounds.</a:t>
            </a:r>
            <a:endParaRPr sz="1500">
              <a:solidFill>
                <a:schemeClr val="dk1"/>
              </a:solidFill>
              <a:latin typeface="Inter"/>
              <a:ea typeface="Inter"/>
              <a:cs typeface="Inter"/>
              <a:sym typeface="Inter"/>
            </a:endParaRPr>
          </a:p>
          <a:p>
            <a:pPr indent="0" lvl="0" marL="1447800" rtl="0" algn="l">
              <a:spcBef>
                <a:spcPts val="0"/>
              </a:spcBef>
              <a:spcAft>
                <a:spcPts val="0"/>
              </a:spcAft>
              <a:buNone/>
            </a:pPr>
            <a:r>
              <a:t/>
            </a:r>
            <a:endParaRPr sz="1500">
              <a:solidFill>
                <a:schemeClr val="dk1"/>
              </a:solidFill>
              <a:latin typeface="Inter"/>
              <a:ea typeface="Inter"/>
              <a:cs typeface="Inter"/>
              <a:sym typeface="Inter"/>
            </a:endParaRPr>
          </a:p>
          <a:p>
            <a:pPr indent="-336550" lvl="0" marL="965200" rtl="0" algn="l">
              <a:spcBef>
                <a:spcPts val="0"/>
              </a:spcBef>
              <a:spcAft>
                <a:spcPts val="0"/>
              </a:spcAft>
              <a:buClr>
                <a:schemeClr val="dk1"/>
              </a:buClr>
              <a:buSzPts val="1500"/>
              <a:buFont typeface="Inter"/>
              <a:buAutoNum type="alphaUcPeriod"/>
            </a:pPr>
            <a:r>
              <a:rPr lang="en" sz="1500">
                <a:solidFill>
                  <a:schemeClr val="dk1"/>
                </a:solidFill>
                <a:latin typeface="Inter"/>
                <a:ea typeface="Inter"/>
                <a:cs typeface="Inter"/>
                <a:sym typeface="Inter"/>
              </a:rPr>
              <a:t>There has been greater efforts to diversify children’s literature in recent years.</a:t>
            </a:r>
            <a:endParaRPr b="1" sz="1500">
              <a:solidFill>
                <a:schemeClr val="lt1"/>
              </a:solidFill>
              <a:latin typeface="Inter"/>
              <a:ea typeface="Inter"/>
              <a:cs typeface="Inter"/>
              <a:sym typeface="Inter"/>
            </a:endParaRPr>
          </a:p>
          <a:p>
            <a:pPr indent="0" lvl="0" marL="1447800" rtl="0" algn="l">
              <a:spcBef>
                <a:spcPts val="0"/>
              </a:spcBef>
              <a:spcAft>
                <a:spcPts val="0"/>
              </a:spcAft>
              <a:buNone/>
            </a:pPr>
            <a:r>
              <a:t/>
            </a:r>
            <a:endParaRPr sz="1500">
              <a:solidFill>
                <a:schemeClr val="dk1"/>
              </a:solidFill>
              <a:latin typeface="Inter"/>
              <a:ea typeface="Inter"/>
              <a:cs typeface="Inter"/>
              <a:sym typeface="Inter"/>
            </a:endParaRPr>
          </a:p>
          <a:p>
            <a:pPr indent="-336550" lvl="0" marL="965200" rtl="0" algn="l">
              <a:spcBef>
                <a:spcPts val="0"/>
              </a:spcBef>
              <a:spcAft>
                <a:spcPts val="0"/>
              </a:spcAft>
              <a:buClr>
                <a:schemeClr val="dk1"/>
              </a:buClr>
              <a:buSzPts val="1500"/>
              <a:buFont typeface="Inter"/>
              <a:buAutoNum type="alphaUcPeriod"/>
            </a:pPr>
            <a:r>
              <a:rPr lang="en" sz="1500">
                <a:solidFill>
                  <a:schemeClr val="dk1"/>
                </a:solidFill>
                <a:latin typeface="Inter"/>
                <a:ea typeface="Inter"/>
                <a:cs typeface="Inter"/>
                <a:sym typeface="Inter"/>
              </a:rPr>
              <a:t>The lack of </a:t>
            </a:r>
            <a:r>
              <a:rPr lang="en" sz="1500">
                <a:solidFill>
                  <a:schemeClr val="dk1"/>
                </a:solidFill>
                <a:latin typeface="Inter"/>
                <a:ea typeface="Inter"/>
                <a:cs typeface="Inter"/>
                <a:sym typeface="Inter"/>
              </a:rPr>
              <a:t>representation</a:t>
            </a:r>
            <a:r>
              <a:rPr lang="en" sz="1500">
                <a:solidFill>
                  <a:schemeClr val="dk1"/>
                </a:solidFill>
                <a:latin typeface="Inter"/>
                <a:ea typeface="Inter"/>
                <a:cs typeface="Inter"/>
                <a:sym typeface="Inter"/>
              </a:rPr>
              <a:t> of diverse voices in children’s literature perpetuates attitudes of inferiority and superiority.</a:t>
            </a:r>
            <a:endParaRPr b="1" sz="1500">
              <a:solidFill>
                <a:schemeClr val="lt1"/>
              </a:solidFill>
              <a:latin typeface="Inter"/>
              <a:ea typeface="Inter"/>
              <a:cs typeface="Inter"/>
              <a:sym typeface="Inter"/>
            </a:endParaRPr>
          </a:p>
          <a:p>
            <a:pPr indent="0" lvl="0" marL="1447800" rtl="0" algn="l">
              <a:spcBef>
                <a:spcPts val="0"/>
              </a:spcBef>
              <a:spcAft>
                <a:spcPts val="0"/>
              </a:spcAft>
              <a:buNone/>
            </a:pPr>
            <a:r>
              <a:t/>
            </a:r>
            <a:endParaRPr sz="1500">
              <a:solidFill>
                <a:schemeClr val="dk1"/>
              </a:solidFill>
              <a:latin typeface="Inter"/>
              <a:ea typeface="Inter"/>
              <a:cs typeface="Inter"/>
              <a:sym typeface="Inter"/>
            </a:endParaRPr>
          </a:p>
          <a:p>
            <a:pPr indent="-336550" lvl="0" marL="965200" rtl="0" algn="l">
              <a:spcBef>
                <a:spcPts val="0"/>
              </a:spcBef>
              <a:spcAft>
                <a:spcPts val="0"/>
              </a:spcAft>
              <a:buClr>
                <a:schemeClr val="dk1"/>
              </a:buClr>
              <a:buSzPts val="1500"/>
              <a:buFont typeface="Inter"/>
              <a:buAutoNum type="alphaUcPeriod"/>
            </a:pPr>
            <a:r>
              <a:rPr lang="en" sz="1500">
                <a:solidFill>
                  <a:schemeClr val="dk1"/>
                </a:solidFill>
                <a:latin typeface="Inter"/>
                <a:ea typeface="Inter"/>
                <a:cs typeface="Inter"/>
                <a:sym typeface="Inter"/>
              </a:rPr>
              <a:t>Children from diverse backgrounds have fewer mirrors to reflect their identity and experiences.</a:t>
            </a:r>
            <a:endParaRPr b="1" sz="1300">
              <a:solidFill>
                <a:schemeClr val="lt1"/>
              </a:solidFill>
              <a:latin typeface="Inter"/>
              <a:ea typeface="Inter"/>
              <a:cs typeface="Inter"/>
              <a:sym typeface="Inte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85" name="Shape 85"/>
        <p:cNvGrpSpPr/>
        <p:nvPr/>
      </p:nvGrpSpPr>
      <p:grpSpPr>
        <a:xfrm>
          <a:off x="0" y="0"/>
          <a:ext cx="0" cy="0"/>
          <a:chOff x="0" y="0"/>
          <a:chExt cx="0" cy="0"/>
        </a:xfrm>
      </p:grpSpPr>
      <p:sp>
        <p:nvSpPr>
          <p:cNvPr id="86" name="Google Shape;86;p16"/>
          <p:cNvSpPr txBox="1"/>
          <p:nvPr/>
        </p:nvSpPr>
        <p:spPr>
          <a:xfrm>
            <a:off x="478825" y="5101588"/>
            <a:ext cx="6894900" cy="4047300"/>
          </a:xfrm>
          <a:prstGeom prst="rect">
            <a:avLst/>
          </a:prstGeom>
          <a:noFill/>
          <a:ln cap="flat" cmpd="sng" w="28575">
            <a:solidFill>
              <a:srgbClr val="B7B7B7"/>
            </a:solidFill>
            <a:prstDash val="solid"/>
            <a:round/>
            <a:headEnd len="sm" w="sm" type="none"/>
            <a:tailEnd len="sm" w="sm" type="none"/>
          </a:ln>
        </p:spPr>
        <p:txBody>
          <a:bodyPr anchorCtr="0" anchor="t" bIns="116050" lIns="116050" spcFirstLastPara="1" rIns="116050" wrap="square" tIns="116050">
            <a:noAutofit/>
          </a:bodyPr>
          <a:lstStyle/>
          <a:p>
            <a:pPr indent="0" lvl="0" marL="0" rtl="0" algn="l">
              <a:spcBef>
                <a:spcPts val="0"/>
              </a:spcBef>
              <a:spcAft>
                <a:spcPts val="0"/>
              </a:spcAft>
              <a:buClr>
                <a:schemeClr val="dk1"/>
              </a:buClr>
              <a:buSzPts val="1200"/>
              <a:buFont typeface="Arial"/>
              <a:buNone/>
            </a:pPr>
            <a:r>
              <a:rPr lang="en" sz="1500">
                <a:solidFill>
                  <a:schemeClr val="dk1"/>
                </a:solidFill>
                <a:latin typeface="Inter"/>
                <a:ea typeface="Inter"/>
                <a:cs typeface="Inter"/>
                <a:sym typeface="Inter"/>
              </a:rPr>
              <a:t>  2.   Justify your answer in the space below.</a:t>
            </a:r>
            <a:endParaRPr sz="15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300">
                <a:solidFill>
                  <a:schemeClr val="accent1"/>
                </a:solidFill>
                <a:latin typeface="Inter"/>
                <a:ea typeface="Inter"/>
                <a:cs typeface="Inter"/>
                <a:sym typeface="Inter"/>
              </a:rPr>
              <a:t>Choice A, worth 3 points, is the best conclusion drawn from the data. The conclusion is clear and supported by the quantitative data as 27% of children’s books featured animals or objects, while just 23% featured individuals from diverse backgrounds. Choice D (2 points) is also a good example as demonstrated through the illustration. While the white child has several mirrors reflecting his image, the children of diverse backgrounds have one each that continually get smaller proportionate to the percentage of representation. While it is clearly show to be true, it is not as clear as a conclusion as Choice A which presents </a:t>
            </a:r>
            <a:r>
              <a:rPr b="1" lang="en" sz="1300">
                <a:solidFill>
                  <a:schemeClr val="accent1"/>
                </a:solidFill>
                <a:latin typeface="Inter"/>
                <a:ea typeface="Inter"/>
                <a:cs typeface="Inter"/>
                <a:sym typeface="Inter"/>
              </a:rPr>
              <a:t>statistical</a:t>
            </a:r>
            <a:r>
              <a:rPr b="1" lang="en" sz="1300">
                <a:solidFill>
                  <a:schemeClr val="accent1"/>
                </a:solidFill>
                <a:latin typeface="Inter"/>
                <a:ea typeface="Inter"/>
                <a:cs typeface="Inter"/>
                <a:sym typeface="Inter"/>
              </a:rPr>
              <a:t> data. Choice C can be implied by looking at the facial expressions of each of the children. However, it is not unquestionably proven with just the information presented in the image. While Choice B is a true statement, there is no information in the graph to demonstrate the accuracy of this conclusion. Thus, Choice B is worth 0 points.</a:t>
            </a:r>
            <a:endParaRPr b="1" sz="1600">
              <a:solidFill>
                <a:schemeClr val="accent1"/>
              </a:solidFill>
              <a:latin typeface="Inter"/>
              <a:ea typeface="Inter"/>
              <a:cs typeface="Inter"/>
              <a:sym typeface="Inter"/>
            </a:endParaRPr>
          </a:p>
        </p:txBody>
      </p:sp>
      <p:sp>
        <p:nvSpPr>
          <p:cNvPr id="87" name="Google Shape;87;p16"/>
          <p:cNvSpPr txBox="1"/>
          <p:nvPr/>
        </p:nvSpPr>
        <p:spPr>
          <a:xfrm>
            <a:off x="485691" y="992533"/>
            <a:ext cx="6801000" cy="3743400"/>
          </a:xfrm>
          <a:prstGeom prst="rect">
            <a:avLst/>
          </a:prstGeom>
          <a:noFill/>
          <a:ln>
            <a:noFill/>
          </a:ln>
        </p:spPr>
        <p:txBody>
          <a:bodyPr anchorCtr="0" anchor="t" bIns="96675" lIns="96675" spcFirstLastPara="1" rIns="96675" wrap="square" tIns="96675">
            <a:noAutofit/>
          </a:bodyPr>
          <a:lstStyle/>
          <a:p>
            <a:pPr indent="-336550" lvl="0" marL="482600" rtl="0" algn="l">
              <a:spcBef>
                <a:spcPts val="0"/>
              </a:spcBef>
              <a:spcAft>
                <a:spcPts val="0"/>
              </a:spcAft>
              <a:buClr>
                <a:schemeClr val="dk1"/>
              </a:buClr>
              <a:buSzPts val="1500"/>
              <a:buFont typeface="Work Sans"/>
              <a:buAutoNum type="arabicPeriod"/>
            </a:pPr>
            <a:r>
              <a:rPr lang="en" sz="1500">
                <a:solidFill>
                  <a:schemeClr val="dk1"/>
                </a:solidFill>
                <a:latin typeface="Inter"/>
                <a:ea typeface="Inter"/>
                <a:cs typeface="Inter"/>
                <a:sym typeface="Inter"/>
              </a:rPr>
              <a:t>Select the statement that can most accurately be drawn from the information presented in the above source.</a:t>
            </a:r>
            <a:endParaRPr sz="1500">
              <a:solidFill>
                <a:schemeClr val="dk1"/>
              </a:solidFill>
              <a:latin typeface="Inter"/>
              <a:ea typeface="Inter"/>
              <a:cs typeface="Inter"/>
              <a:sym typeface="Inter"/>
            </a:endParaRPr>
          </a:p>
          <a:p>
            <a:pPr indent="0" lvl="0" marL="482600" rtl="0" algn="l">
              <a:spcBef>
                <a:spcPts val="0"/>
              </a:spcBef>
              <a:spcAft>
                <a:spcPts val="0"/>
              </a:spcAft>
              <a:buNone/>
            </a:pPr>
            <a:r>
              <a:t/>
            </a:r>
            <a:endParaRPr sz="1500">
              <a:solidFill>
                <a:schemeClr val="dk1"/>
              </a:solidFill>
              <a:latin typeface="Inter"/>
              <a:ea typeface="Inter"/>
              <a:cs typeface="Inter"/>
              <a:sym typeface="Inter"/>
            </a:endParaRPr>
          </a:p>
          <a:p>
            <a:pPr indent="-336550" lvl="0" marL="965200" rtl="0" algn="l">
              <a:spcBef>
                <a:spcPts val="0"/>
              </a:spcBef>
              <a:spcAft>
                <a:spcPts val="0"/>
              </a:spcAft>
              <a:buClr>
                <a:schemeClr val="dk1"/>
              </a:buClr>
              <a:buSzPts val="1500"/>
              <a:buFont typeface="Inter"/>
              <a:buAutoNum type="alphaUcPeriod"/>
            </a:pPr>
            <a:r>
              <a:rPr lang="en" sz="1500">
                <a:solidFill>
                  <a:schemeClr val="dk1"/>
                </a:solidFill>
                <a:latin typeface="Inter"/>
                <a:ea typeface="Inter"/>
                <a:cs typeface="Inter"/>
                <a:sym typeface="Inter"/>
              </a:rPr>
              <a:t>Children’s books published in 2018 were more likely to portray animals and other objects over characters from diverse backgrounds.</a:t>
            </a:r>
            <a:r>
              <a:rPr lang="en" sz="1500">
                <a:solidFill>
                  <a:schemeClr val="dk1"/>
                </a:solidFill>
                <a:latin typeface="Inter"/>
                <a:ea typeface="Inter"/>
                <a:cs typeface="Inter"/>
                <a:sym typeface="Inter"/>
              </a:rPr>
              <a:t> </a:t>
            </a:r>
            <a:r>
              <a:rPr b="1" lang="en" sz="1300">
                <a:solidFill>
                  <a:schemeClr val="lt1"/>
                </a:solidFill>
                <a:highlight>
                  <a:schemeClr val="accent1"/>
                </a:highlight>
                <a:latin typeface="Inter"/>
                <a:ea typeface="Inter"/>
                <a:cs typeface="Inter"/>
                <a:sym typeface="Inter"/>
              </a:rPr>
              <a:t>(3 points)</a:t>
            </a:r>
            <a:endParaRPr b="1" sz="1700">
              <a:solidFill>
                <a:schemeClr val="lt1"/>
              </a:solidFill>
              <a:highlight>
                <a:schemeClr val="accent1"/>
              </a:highlight>
              <a:latin typeface="Inter"/>
              <a:ea typeface="Inter"/>
              <a:cs typeface="Inter"/>
              <a:sym typeface="Inter"/>
            </a:endParaRPr>
          </a:p>
          <a:p>
            <a:pPr indent="0" lvl="0" marL="1447800" rtl="0" algn="l">
              <a:spcBef>
                <a:spcPts val="0"/>
              </a:spcBef>
              <a:spcAft>
                <a:spcPts val="0"/>
              </a:spcAft>
              <a:buNone/>
            </a:pPr>
            <a:r>
              <a:t/>
            </a:r>
            <a:endParaRPr sz="1500">
              <a:solidFill>
                <a:schemeClr val="dk1"/>
              </a:solidFill>
              <a:latin typeface="Inter"/>
              <a:ea typeface="Inter"/>
              <a:cs typeface="Inter"/>
              <a:sym typeface="Inter"/>
            </a:endParaRPr>
          </a:p>
          <a:p>
            <a:pPr indent="-336550" lvl="0" marL="965200" rtl="0" algn="l">
              <a:spcBef>
                <a:spcPts val="0"/>
              </a:spcBef>
              <a:spcAft>
                <a:spcPts val="0"/>
              </a:spcAft>
              <a:buClr>
                <a:schemeClr val="dk1"/>
              </a:buClr>
              <a:buSzPts val="1500"/>
              <a:buFont typeface="Inter"/>
              <a:buAutoNum type="alphaUcPeriod"/>
            </a:pPr>
            <a:r>
              <a:rPr lang="en" sz="1500">
                <a:solidFill>
                  <a:schemeClr val="dk1"/>
                </a:solidFill>
                <a:latin typeface="Inter"/>
                <a:ea typeface="Inter"/>
                <a:cs typeface="Inter"/>
                <a:sym typeface="Inter"/>
              </a:rPr>
              <a:t>There has been greater efforts to diversify children’s literature in recent years.</a:t>
            </a:r>
            <a:r>
              <a:rPr lang="en" sz="1300">
                <a:solidFill>
                  <a:schemeClr val="dk1"/>
                </a:solidFill>
                <a:highlight>
                  <a:schemeClr val="lt1"/>
                </a:highlight>
                <a:latin typeface="Inter"/>
                <a:ea typeface="Inter"/>
                <a:cs typeface="Inter"/>
                <a:sym typeface="Inter"/>
              </a:rPr>
              <a:t> </a:t>
            </a:r>
            <a:r>
              <a:rPr b="1" lang="en" sz="1300">
                <a:solidFill>
                  <a:schemeClr val="lt1"/>
                </a:solidFill>
                <a:highlight>
                  <a:schemeClr val="accent1"/>
                </a:highlight>
                <a:latin typeface="Inter"/>
                <a:ea typeface="Inter"/>
                <a:cs typeface="Inter"/>
                <a:sym typeface="Inter"/>
              </a:rPr>
              <a:t>(0 points)</a:t>
            </a:r>
            <a:endParaRPr b="1" sz="1300">
              <a:solidFill>
                <a:schemeClr val="lt1"/>
              </a:solidFill>
              <a:highlight>
                <a:schemeClr val="accent1"/>
              </a:highlight>
              <a:latin typeface="Inter"/>
              <a:ea typeface="Inter"/>
              <a:cs typeface="Inter"/>
              <a:sym typeface="Inter"/>
            </a:endParaRPr>
          </a:p>
          <a:p>
            <a:pPr indent="0" lvl="0" marL="1447800" rtl="0" algn="l">
              <a:spcBef>
                <a:spcPts val="0"/>
              </a:spcBef>
              <a:spcAft>
                <a:spcPts val="0"/>
              </a:spcAft>
              <a:buNone/>
            </a:pPr>
            <a:r>
              <a:t/>
            </a:r>
            <a:endParaRPr sz="1500">
              <a:solidFill>
                <a:schemeClr val="dk1"/>
              </a:solidFill>
              <a:latin typeface="Inter"/>
              <a:ea typeface="Inter"/>
              <a:cs typeface="Inter"/>
              <a:sym typeface="Inter"/>
            </a:endParaRPr>
          </a:p>
          <a:p>
            <a:pPr indent="-336550" lvl="0" marL="965200" rtl="0" algn="l">
              <a:spcBef>
                <a:spcPts val="0"/>
              </a:spcBef>
              <a:spcAft>
                <a:spcPts val="0"/>
              </a:spcAft>
              <a:buClr>
                <a:schemeClr val="dk1"/>
              </a:buClr>
              <a:buSzPts val="1500"/>
              <a:buFont typeface="Inter"/>
              <a:buAutoNum type="alphaUcPeriod"/>
            </a:pPr>
            <a:r>
              <a:rPr lang="en" sz="1500">
                <a:solidFill>
                  <a:schemeClr val="dk1"/>
                </a:solidFill>
                <a:latin typeface="Inter"/>
                <a:ea typeface="Inter"/>
                <a:cs typeface="Inter"/>
                <a:sym typeface="Inter"/>
              </a:rPr>
              <a:t>The lack of representation of diverse voices in children’s literature perpetuates attitudes of inferiority and superiority.</a:t>
            </a:r>
            <a:r>
              <a:rPr b="1" lang="en" sz="1500">
                <a:solidFill>
                  <a:schemeClr val="lt1"/>
                </a:solidFill>
                <a:latin typeface="Inter"/>
                <a:ea typeface="Inter"/>
                <a:cs typeface="Inter"/>
                <a:sym typeface="Inter"/>
              </a:rPr>
              <a:t> </a:t>
            </a:r>
            <a:endParaRPr b="1" sz="1500">
              <a:solidFill>
                <a:schemeClr val="lt1"/>
              </a:solidFill>
              <a:latin typeface="Inter"/>
              <a:ea typeface="Inter"/>
              <a:cs typeface="Inter"/>
              <a:sym typeface="Inter"/>
            </a:endParaRPr>
          </a:p>
          <a:p>
            <a:pPr indent="457200" lvl="0" marL="457200" rtl="0" algn="l">
              <a:spcBef>
                <a:spcPts val="0"/>
              </a:spcBef>
              <a:spcAft>
                <a:spcPts val="0"/>
              </a:spcAft>
              <a:buNone/>
            </a:pPr>
            <a:r>
              <a:rPr b="1" lang="en" sz="1300">
                <a:solidFill>
                  <a:schemeClr val="lt1"/>
                </a:solidFill>
                <a:latin typeface="Inter"/>
                <a:ea typeface="Inter"/>
                <a:cs typeface="Inter"/>
                <a:sym typeface="Inter"/>
              </a:rPr>
              <a:t> </a:t>
            </a:r>
            <a:r>
              <a:rPr b="1" lang="en" sz="1300">
                <a:solidFill>
                  <a:schemeClr val="lt1"/>
                </a:solidFill>
                <a:highlight>
                  <a:schemeClr val="accent1"/>
                </a:highlight>
                <a:latin typeface="Inter"/>
                <a:ea typeface="Inter"/>
                <a:cs typeface="Inter"/>
                <a:sym typeface="Inter"/>
              </a:rPr>
              <a:t>(1 point)</a:t>
            </a:r>
            <a:endParaRPr b="1" sz="1300">
              <a:solidFill>
                <a:schemeClr val="lt1"/>
              </a:solidFill>
              <a:highlight>
                <a:schemeClr val="accent1"/>
              </a:highlight>
              <a:latin typeface="Inter"/>
              <a:ea typeface="Inter"/>
              <a:cs typeface="Inter"/>
              <a:sym typeface="Inter"/>
            </a:endParaRPr>
          </a:p>
          <a:p>
            <a:pPr indent="0" lvl="0" marL="1447800" rtl="0" algn="l">
              <a:spcBef>
                <a:spcPts val="0"/>
              </a:spcBef>
              <a:spcAft>
                <a:spcPts val="0"/>
              </a:spcAft>
              <a:buNone/>
            </a:pPr>
            <a:r>
              <a:t/>
            </a:r>
            <a:endParaRPr sz="1500">
              <a:solidFill>
                <a:schemeClr val="dk1"/>
              </a:solidFill>
              <a:latin typeface="Inter"/>
              <a:ea typeface="Inter"/>
              <a:cs typeface="Inter"/>
              <a:sym typeface="Inter"/>
            </a:endParaRPr>
          </a:p>
          <a:p>
            <a:pPr indent="-336550" lvl="0" marL="965200" rtl="0" algn="l">
              <a:spcBef>
                <a:spcPts val="0"/>
              </a:spcBef>
              <a:spcAft>
                <a:spcPts val="0"/>
              </a:spcAft>
              <a:buClr>
                <a:schemeClr val="dk1"/>
              </a:buClr>
              <a:buSzPts val="1500"/>
              <a:buFont typeface="Inter"/>
              <a:buAutoNum type="alphaUcPeriod"/>
            </a:pPr>
            <a:r>
              <a:rPr lang="en" sz="1500">
                <a:solidFill>
                  <a:schemeClr val="dk1"/>
                </a:solidFill>
                <a:latin typeface="Inter"/>
                <a:ea typeface="Inter"/>
                <a:cs typeface="Inter"/>
                <a:sym typeface="Inter"/>
              </a:rPr>
              <a:t>Children from diverse backgrounds have fewer mirrors to reflect their identity and experiences.</a:t>
            </a:r>
            <a:r>
              <a:rPr lang="en" sz="1500">
                <a:solidFill>
                  <a:schemeClr val="dk1"/>
                </a:solidFill>
                <a:latin typeface="Inter"/>
                <a:ea typeface="Inter"/>
                <a:cs typeface="Inter"/>
                <a:sym typeface="Inter"/>
              </a:rPr>
              <a:t> </a:t>
            </a:r>
            <a:r>
              <a:rPr b="1" lang="en" sz="1300">
                <a:solidFill>
                  <a:schemeClr val="lt1"/>
                </a:solidFill>
                <a:highlight>
                  <a:schemeClr val="accent1"/>
                </a:highlight>
                <a:latin typeface="Inter"/>
                <a:ea typeface="Inter"/>
                <a:cs typeface="Inter"/>
                <a:sym typeface="Inter"/>
              </a:rPr>
              <a:t>(2 points)</a:t>
            </a:r>
            <a:endParaRPr b="1" sz="1500">
              <a:solidFill>
                <a:schemeClr val="lt1"/>
              </a:solidFill>
              <a:highlight>
                <a:schemeClr val="accent1"/>
              </a:highlight>
              <a:latin typeface="Inter"/>
              <a:ea typeface="Inter"/>
              <a:cs typeface="Inter"/>
              <a:sym typeface="Inter"/>
            </a:endParaRPr>
          </a:p>
        </p:txBody>
      </p:sp>
      <p:sp>
        <p:nvSpPr>
          <p:cNvPr id="88" name="Google Shape;88;p16"/>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rgbClr val="000000"/>
              </a:buClr>
              <a:buSzPts val="1200"/>
              <a:buFont typeface="Arial"/>
              <a:buNone/>
            </a:pPr>
            <a:r>
              <a:rPr lang="en" sz="1900">
                <a:latin typeface="Halant"/>
                <a:ea typeface="Halant"/>
                <a:cs typeface="Halant"/>
                <a:sym typeface="Halant"/>
              </a:rPr>
              <a:t>Teacher Key for Formative Assessment: Quantitative Analysis</a:t>
            </a:r>
            <a:endParaRPr sz="1900">
              <a:latin typeface="Halant"/>
              <a:ea typeface="Halant"/>
              <a:cs typeface="Halant"/>
              <a:sym typeface="Halant"/>
            </a:endParaRPr>
          </a:p>
        </p:txBody>
      </p:sp>
      <p:pic>
        <p:nvPicPr>
          <p:cNvPr id="89" name="Google Shape;89;p16"/>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90" name="Google Shape;90;p16"/>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91" name="Google Shape;91;p16"/>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95" name="Shape 95"/>
        <p:cNvGrpSpPr/>
        <p:nvPr/>
      </p:nvGrpSpPr>
      <p:grpSpPr>
        <a:xfrm>
          <a:off x="0" y="0"/>
          <a:ext cx="0" cy="0"/>
          <a:chOff x="0" y="0"/>
          <a:chExt cx="0" cy="0"/>
        </a:xfrm>
      </p:grpSpPr>
      <p:sp>
        <p:nvSpPr>
          <p:cNvPr id="96" name="Google Shape;96;p17"/>
          <p:cNvSpPr txBox="1"/>
          <p:nvPr/>
        </p:nvSpPr>
        <p:spPr>
          <a:xfrm>
            <a:off x="1690969" y="902052"/>
            <a:ext cx="4421400" cy="426900"/>
          </a:xfrm>
          <a:prstGeom prst="rect">
            <a:avLst/>
          </a:prstGeom>
          <a:noFill/>
          <a:ln>
            <a:noFill/>
          </a:ln>
        </p:spPr>
        <p:txBody>
          <a:bodyPr anchorCtr="0" anchor="t" bIns="96675" lIns="96675" spcFirstLastPara="1" rIns="96675" wrap="square" tIns="96675">
            <a:noAutofit/>
          </a:bodyPr>
          <a:lstStyle/>
          <a:p>
            <a:pPr indent="-361950" lvl="0" marL="482600" rtl="0" algn="ctr">
              <a:spcBef>
                <a:spcPts val="0"/>
              </a:spcBef>
              <a:spcAft>
                <a:spcPts val="0"/>
              </a:spcAft>
              <a:buClr>
                <a:schemeClr val="dk1"/>
              </a:buClr>
              <a:buSzPts val="1900"/>
              <a:buFont typeface="Plus Jakarta Sans"/>
              <a:buAutoNum type="arabicPeriod"/>
            </a:pPr>
            <a:r>
              <a:rPr b="1" lang="en" sz="1900">
                <a:solidFill>
                  <a:schemeClr val="dk1"/>
                </a:solidFill>
                <a:highlight>
                  <a:schemeClr val="lt1"/>
                </a:highlight>
                <a:latin typeface="Plus Jakarta Sans"/>
                <a:ea typeface="Plus Jakarta Sans"/>
                <a:cs typeface="Plus Jakarta Sans"/>
                <a:sym typeface="Plus Jakarta Sans"/>
              </a:rPr>
              <a:t>Weighted Multiple Choice </a:t>
            </a:r>
            <a:endParaRPr b="1" sz="1900">
              <a:solidFill>
                <a:schemeClr val="dk1"/>
              </a:solidFill>
              <a:highlight>
                <a:schemeClr val="lt1"/>
              </a:highlight>
              <a:latin typeface="Plus Jakarta Sans"/>
              <a:ea typeface="Plus Jakarta Sans"/>
              <a:cs typeface="Plus Jakarta Sans"/>
              <a:sym typeface="Plus Jakarta Sans"/>
            </a:endParaRPr>
          </a:p>
        </p:txBody>
      </p:sp>
      <p:graphicFrame>
        <p:nvGraphicFramePr>
          <p:cNvPr id="97" name="Google Shape;97;p17"/>
          <p:cNvGraphicFramePr/>
          <p:nvPr/>
        </p:nvGraphicFramePr>
        <p:xfrm>
          <a:off x="969478" y="1521929"/>
          <a:ext cx="3000000" cy="3000000"/>
        </p:xfrm>
        <a:graphic>
          <a:graphicData uri="http://schemas.openxmlformats.org/drawingml/2006/table">
            <a:tbl>
              <a:tblPr>
                <a:noFill/>
                <a:tableStyleId>{74D40B50-45FE-46C9-BB8A-FF8C242FE958}</a:tableStyleId>
              </a:tblPr>
              <a:tblGrid>
                <a:gridCol w="1466100"/>
                <a:gridCol w="1466100"/>
                <a:gridCol w="1466100"/>
                <a:gridCol w="1466100"/>
              </a:tblGrid>
              <a:tr h="503450">
                <a:tc>
                  <a:txBody>
                    <a:bodyPr/>
                    <a:lstStyle/>
                    <a:p>
                      <a:pPr indent="0" lvl="0" marL="0" rtl="0" algn="l">
                        <a:spcBef>
                          <a:spcPts val="0"/>
                        </a:spcBef>
                        <a:spcAft>
                          <a:spcPts val="0"/>
                        </a:spcAft>
                        <a:buClr>
                          <a:schemeClr val="dk1"/>
                        </a:buClr>
                        <a:buSzPts val="1100"/>
                        <a:buFont typeface="Arial"/>
                        <a:buNone/>
                      </a:pPr>
                      <a:r>
                        <a:rPr lang="en" sz="1300">
                          <a:solidFill>
                            <a:schemeClr val="dk1"/>
                          </a:solidFill>
                          <a:latin typeface="Inter"/>
                          <a:ea typeface="Inter"/>
                          <a:cs typeface="Inter"/>
                          <a:sym typeface="Inter"/>
                        </a:rPr>
                        <a:t>3 points (Choice D)</a:t>
                      </a:r>
                      <a:endParaRPr b="1" sz="1500">
                        <a:latin typeface="Inter"/>
                        <a:ea typeface="Inter"/>
                        <a:cs typeface="Inter"/>
                        <a:sym typeface="Inter"/>
                      </a:endParaRPr>
                    </a:p>
                  </a:txBody>
                  <a:tcPr marT="95775" marB="95775" marR="97150" marL="9715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None/>
                      </a:pPr>
                      <a:r>
                        <a:rPr lang="en" sz="1300">
                          <a:latin typeface="Inter"/>
                          <a:ea typeface="Inter"/>
                          <a:cs typeface="Inter"/>
                          <a:sym typeface="Inter"/>
                        </a:rPr>
                        <a:t>2 points (Choice A)</a:t>
                      </a:r>
                      <a:endParaRPr sz="1300">
                        <a:latin typeface="Inter"/>
                        <a:ea typeface="Inter"/>
                        <a:cs typeface="Inter"/>
                        <a:sym typeface="Inter"/>
                      </a:endParaRPr>
                    </a:p>
                  </a:txBody>
                  <a:tcPr marT="95775" marB="95775" marR="97150" marL="9715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None/>
                      </a:pPr>
                      <a:r>
                        <a:rPr lang="en" sz="1300">
                          <a:latin typeface="Inter"/>
                          <a:ea typeface="Inter"/>
                          <a:cs typeface="Inter"/>
                          <a:sym typeface="Inter"/>
                        </a:rPr>
                        <a:t>1 point </a:t>
                      </a:r>
                      <a:endParaRPr sz="1300">
                        <a:latin typeface="Inter"/>
                        <a:ea typeface="Inter"/>
                        <a:cs typeface="Inter"/>
                        <a:sym typeface="Inter"/>
                      </a:endParaRPr>
                    </a:p>
                    <a:p>
                      <a:pPr indent="0" lvl="0" marL="0" rtl="0" algn="l">
                        <a:spcBef>
                          <a:spcPts val="0"/>
                        </a:spcBef>
                        <a:spcAft>
                          <a:spcPts val="0"/>
                        </a:spcAft>
                        <a:buNone/>
                      </a:pPr>
                      <a:r>
                        <a:rPr lang="en" sz="1300">
                          <a:latin typeface="Inter"/>
                          <a:ea typeface="Inter"/>
                          <a:cs typeface="Inter"/>
                          <a:sym typeface="Inter"/>
                        </a:rPr>
                        <a:t>(Choice C)</a:t>
                      </a:r>
                      <a:endParaRPr sz="1300">
                        <a:latin typeface="Inter"/>
                        <a:ea typeface="Inter"/>
                        <a:cs typeface="Inter"/>
                        <a:sym typeface="Inter"/>
                      </a:endParaRPr>
                    </a:p>
                  </a:txBody>
                  <a:tcPr marT="95775" marB="95775" marR="97150" marL="9715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None/>
                      </a:pPr>
                      <a:r>
                        <a:rPr lang="en" sz="1300">
                          <a:latin typeface="Inter"/>
                          <a:ea typeface="Inter"/>
                          <a:cs typeface="Inter"/>
                          <a:sym typeface="Inter"/>
                        </a:rPr>
                        <a:t>0 points (Choice B)</a:t>
                      </a:r>
                      <a:endParaRPr sz="1300">
                        <a:latin typeface="Inter"/>
                        <a:ea typeface="Inter"/>
                        <a:cs typeface="Inter"/>
                        <a:sym typeface="Inter"/>
                      </a:endParaRPr>
                    </a:p>
                  </a:txBody>
                  <a:tcPr marT="95775" marB="95775" marR="97150" marL="9715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r>
              <a:tr h="513825">
                <a:tc gridSpan="4">
                  <a:txBody>
                    <a:bodyPr/>
                    <a:lstStyle/>
                    <a:p>
                      <a:pPr indent="0" lvl="0" marL="0" rtl="0" algn="r">
                        <a:spcBef>
                          <a:spcPts val="0"/>
                        </a:spcBef>
                        <a:spcAft>
                          <a:spcPts val="0"/>
                        </a:spcAft>
                        <a:buNone/>
                      </a:pPr>
                      <a:r>
                        <a:rPr b="1" lang="en" sz="1500">
                          <a:latin typeface="Inter"/>
                          <a:ea typeface="Inter"/>
                          <a:cs typeface="Inter"/>
                          <a:sym typeface="Inter"/>
                        </a:rPr>
                        <a:t>Subtotal:    _______/ 3</a:t>
                      </a:r>
                      <a:endParaRPr b="1" sz="1500">
                        <a:latin typeface="Inter"/>
                        <a:ea typeface="Inter"/>
                        <a:cs typeface="Inter"/>
                        <a:sym typeface="Inter"/>
                      </a:endParaRPr>
                    </a:p>
                  </a:txBody>
                  <a:tcPr marT="95775" marB="95775" marR="97150" marL="9715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hMerge="1"/>
                <a:tc hMerge="1"/>
                <a:tc hMerge="1"/>
              </a:tr>
            </a:tbl>
          </a:graphicData>
        </a:graphic>
      </p:graphicFrame>
      <p:sp>
        <p:nvSpPr>
          <p:cNvPr id="98" name="Google Shape;98;p17"/>
          <p:cNvSpPr txBox="1"/>
          <p:nvPr/>
        </p:nvSpPr>
        <p:spPr>
          <a:xfrm>
            <a:off x="1250456" y="3869538"/>
            <a:ext cx="5302500" cy="426900"/>
          </a:xfrm>
          <a:prstGeom prst="rect">
            <a:avLst/>
          </a:prstGeom>
          <a:noFill/>
          <a:ln>
            <a:noFill/>
          </a:ln>
        </p:spPr>
        <p:txBody>
          <a:bodyPr anchorCtr="0" anchor="t" bIns="96675" lIns="96675" spcFirstLastPara="1" rIns="96675" wrap="square" tIns="96675">
            <a:noAutofit/>
          </a:bodyPr>
          <a:lstStyle/>
          <a:p>
            <a:pPr indent="0" lvl="0" marL="0" rtl="0" algn="l">
              <a:spcBef>
                <a:spcPts val="0"/>
              </a:spcBef>
              <a:spcAft>
                <a:spcPts val="0"/>
              </a:spcAft>
              <a:buNone/>
            </a:pPr>
            <a:r>
              <a:rPr b="1" lang="en" sz="1900">
                <a:solidFill>
                  <a:schemeClr val="dk1"/>
                </a:solidFill>
                <a:highlight>
                  <a:schemeClr val="lt1"/>
                </a:highlight>
                <a:latin typeface="Plus Jakarta Sans"/>
                <a:ea typeface="Plus Jakarta Sans"/>
                <a:cs typeface="Plus Jakarta Sans"/>
                <a:sym typeface="Plus Jakarta Sans"/>
              </a:rPr>
              <a:t>2.    Short Answer: Justify Your Answer</a:t>
            </a:r>
            <a:endParaRPr b="1" sz="1900">
              <a:solidFill>
                <a:schemeClr val="dk1"/>
              </a:solidFill>
              <a:highlight>
                <a:schemeClr val="lt1"/>
              </a:highlight>
              <a:latin typeface="Plus Jakarta Sans"/>
              <a:ea typeface="Plus Jakarta Sans"/>
              <a:cs typeface="Plus Jakarta Sans"/>
              <a:sym typeface="Plus Jakarta Sans"/>
            </a:endParaRPr>
          </a:p>
        </p:txBody>
      </p:sp>
      <p:graphicFrame>
        <p:nvGraphicFramePr>
          <p:cNvPr id="99" name="Google Shape;99;p17"/>
          <p:cNvGraphicFramePr/>
          <p:nvPr/>
        </p:nvGraphicFramePr>
        <p:xfrm>
          <a:off x="559991" y="4439260"/>
          <a:ext cx="3000000" cy="3000000"/>
        </p:xfrm>
        <a:graphic>
          <a:graphicData uri="http://schemas.openxmlformats.org/drawingml/2006/table">
            <a:tbl>
              <a:tblPr>
                <a:noFill/>
                <a:tableStyleId>{74D40B50-45FE-46C9-BB8A-FF8C242FE958}</a:tableStyleId>
              </a:tblPr>
              <a:tblGrid>
                <a:gridCol w="1670825"/>
                <a:gridCol w="1670825"/>
                <a:gridCol w="1670825"/>
                <a:gridCol w="1670825"/>
              </a:tblGrid>
              <a:tr h="511550">
                <a:tc>
                  <a:txBody>
                    <a:bodyPr/>
                    <a:lstStyle/>
                    <a:p>
                      <a:pPr indent="0" lvl="0" marL="0" rtl="0" algn="l">
                        <a:spcBef>
                          <a:spcPts val="0"/>
                        </a:spcBef>
                        <a:spcAft>
                          <a:spcPts val="0"/>
                        </a:spcAft>
                        <a:buNone/>
                      </a:pPr>
                      <a:r>
                        <a:rPr lang="en" sz="1500">
                          <a:latin typeface="Inter"/>
                          <a:ea typeface="Inter"/>
                          <a:cs typeface="Inter"/>
                          <a:sym typeface="Inter"/>
                        </a:rPr>
                        <a:t>3 points</a:t>
                      </a:r>
                      <a:endParaRPr sz="1500">
                        <a:latin typeface="Inter"/>
                        <a:ea typeface="Inter"/>
                        <a:cs typeface="Inter"/>
                        <a:sym typeface="Inter"/>
                      </a:endParaRPr>
                    </a:p>
                  </a:txBody>
                  <a:tcPr marT="95775" marB="95775" marR="97150" marL="9715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None/>
                      </a:pPr>
                      <a:r>
                        <a:rPr lang="en" sz="1500">
                          <a:latin typeface="Inter"/>
                          <a:ea typeface="Inter"/>
                          <a:cs typeface="Inter"/>
                          <a:sym typeface="Inter"/>
                        </a:rPr>
                        <a:t>2 points</a:t>
                      </a:r>
                      <a:endParaRPr sz="1500">
                        <a:latin typeface="Inter"/>
                        <a:ea typeface="Inter"/>
                        <a:cs typeface="Inter"/>
                        <a:sym typeface="Inter"/>
                      </a:endParaRPr>
                    </a:p>
                  </a:txBody>
                  <a:tcPr marT="95775" marB="95775" marR="97150" marL="9715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None/>
                      </a:pPr>
                      <a:r>
                        <a:rPr lang="en" sz="1500">
                          <a:latin typeface="Inter"/>
                          <a:ea typeface="Inter"/>
                          <a:cs typeface="Inter"/>
                          <a:sym typeface="Inter"/>
                        </a:rPr>
                        <a:t>1 point</a:t>
                      </a:r>
                      <a:endParaRPr sz="1500">
                        <a:latin typeface="Inter"/>
                        <a:ea typeface="Inter"/>
                        <a:cs typeface="Inter"/>
                        <a:sym typeface="Inter"/>
                      </a:endParaRPr>
                    </a:p>
                  </a:txBody>
                  <a:tcPr marT="95775" marB="95775" marR="97150" marL="9715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None/>
                      </a:pPr>
                      <a:r>
                        <a:rPr lang="en" sz="1500">
                          <a:latin typeface="Inter"/>
                          <a:ea typeface="Inter"/>
                          <a:cs typeface="Inter"/>
                          <a:sym typeface="Inter"/>
                        </a:rPr>
                        <a:t>0 points</a:t>
                      </a:r>
                      <a:endParaRPr sz="1500">
                        <a:latin typeface="Inter"/>
                        <a:ea typeface="Inter"/>
                        <a:cs typeface="Inter"/>
                        <a:sym typeface="Inter"/>
                      </a:endParaRPr>
                    </a:p>
                  </a:txBody>
                  <a:tcPr marT="95775" marB="95775" marR="97150" marL="9715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r>
              <a:tr h="511550">
                <a:tc>
                  <a:txBody>
                    <a:bodyPr/>
                    <a:lstStyle/>
                    <a:p>
                      <a:pPr indent="0" lvl="0" marL="0" rtl="0" algn="l">
                        <a:spcBef>
                          <a:spcPts val="0"/>
                        </a:spcBef>
                        <a:spcAft>
                          <a:spcPts val="0"/>
                        </a:spcAft>
                        <a:buClr>
                          <a:schemeClr val="dk1"/>
                        </a:buClr>
                        <a:buSzPts val="1100"/>
                        <a:buFont typeface="Arial"/>
                        <a:buNone/>
                      </a:pPr>
                      <a:r>
                        <a:rPr lang="en" sz="1300">
                          <a:latin typeface="Inter"/>
                          <a:ea typeface="Inter"/>
                          <a:cs typeface="Inter"/>
                          <a:sym typeface="Inter"/>
                        </a:rPr>
                        <a:t>Student thoroughly justifies their choice of the </a:t>
                      </a:r>
                      <a:r>
                        <a:rPr i="1" lang="en" sz="1300">
                          <a:latin typeface="Inter"/>
                          <a:ea typeface="Inter"/>
                          <a:cs typeface="Inter"/>
                          <a:sym typeface="Inter"/>
                        </a:rPr>
                        <a:t>best</a:t>
                      </a:r>
                      <a:r>
                        <a:rPr lang="en" sz="1300">
                          <a:latin typeface="Inter"/>
                          <a:ea typeface="Inter"/>
                          <a:cs typeface="Inter"/>
                          <a:sym typeface="Inter"/>
                        </a:rPr>
                        <a:t> statement—which is worth three points as shown on the teacher key—that supports the claim.</a:t>
                      </a:r>
                      <a:endParaRPr>
                        <a:latin typeface="Inter"/>
                        <a:ea typeface="Inter"/>
                        <a:cs typeface="Inter"/>
                        <a:sym typeface="Inter"/>
                      </a:endParaRPr>
                    </a:p>
                  </a:txBody>
                  <a:tcPr marT="95775" marB="95775" marR="97150" marL="97150">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Clr>
                          <a:schemeClr val="dk1"/>
                        </a:buClr>
                        <a:buSzPts val="1100"/>
                        <a:buFont typeface="Arial"/>
                        <a:buNone/>
                      </a:pPr>
                      <a:r>
                        <a:rPr lang="en" sz="1300">
                          <a:latin typeface="Inter"/>
                          <a:ea typeface="Inter"/>
                          <a:cs typeface="Inter"/>
                          <a:sym typeface="Inter"/>
                        </a:rPr>
                        <a:t>Student thoroughly justifies their choice of either the 1 or 2 point option from the WMC question. </a:t>
                      </a:r>
                      <a:endParaRPr sz="13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300">
                          <a:latin typeface="Inter"/>
                          <a:ea typeface="Inter"/>
                          <a:cs typeface="Inter"/>
                          <a:sym typeface="Inter"/>
                        </a:rPr>
                        <a:t>OR</a:t>
                      </a:r>
                      <a:endParaRPr sz="13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300">
                          <a:latin typeface="Inter"/>
                          <a:ea typeface="Inter"/>
                          <a:cs typeface="Inter"/>
                          <a:sym typeface="Inter"/>
                        </a:rPr>
                        <a:t>Student’s justification of the 3 point option needs deeper analysis.</a:t>
                      </a:r>
                      <a:endParaRPr>
                        <a:latin typeface="Inter"/>
                        <a:ea typeface="Inter"/>
                        <a:cs typeface="Inter"/>
                        <a:sym typeface="Inter"/>
                      </a:endParaRPr>
                    </a:p>
                  </a:txBody>
                  <a:tcPr marT="95775" marB="95775" marR="97150" marL="97150">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Clr>
                          <a:schemeClr val="dk1"/>
                        </a:buClr>
                        <a:buSzPts val="1100"/>
                        <a:buFont typeface="Arial"/>
                        <a:buNone/>
                      </a:pPr>
                      <a:r>
                        <a:rPr lang="en" sz="1300">
                          <a:latin typeface="Inter"/>
                          <a:ea typeface="Inter"/>
                          <a:cs typeface="Inter"/>
                          <a:sym typeface="Inter"/>
                        </a:rPr>
                        <a:t>Student’s justification of their choice (either the 1 or 2 point option) lacks deep analysis.</a:t>
                      </a:r>
                      <a:endParaRPr>
                        <a:latin typeface="Inter"/>
                        <a:ea typeface="Inter"/>
                        <a:cs typeface="Inter"/>
                        <a:sym typeface="Inter"/>
                      </a:endParaRPr>
                    </a:p>
                  </a:txBody>
                  <a:tcPr marT="95775" marB="95775" marR="97150" marL="97150">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Clr>
                          <a:schemeClr val="dk1"/>
                        </a:buClr>
                        <a:buSzPts val="1100"/>
                        <a:buFont typeface="Arial"/>
                        <a:buNone/>
                      </a:pPr>
                      <a:r>
                        <a:rPr lang="en" sz="1300">
                          <a:latin typeface="Inter"/>
                          <a:ea typeface="Inter"/>
                          <a:cs typeface="Inter"/>
                          <a:sym typeface="Inter"/>
                        </a:rPr>
                        <a:t>Student either makes no attempt to justify their choice OR try to justify the 0 point option.</a:t>
                      </a:r>
                      <a:endParaRPr>
                        <a:latin typeface="Inter"/>
                        <a:ea typeface="Inter"/>
                        <a:cs typeface="Inter"/>
                        <a:sym typeface="Inter"/>
                      </a:endParaRPr>
                    </a:p>
                  </a:txBody>
                  <a:tcPr marT="95775" marB="95775" marR="97150" marL="97150">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r>
              <a:tr h="511550">
                <a:tc gridSpan="4">
                  <a:txBody>
                    <a:bodyPr/>
                    <a:lstStyle/>
                    <a:p>
                      <a:pPr indent="0" lvl="0" marL="0" rtl="0" algn="r">
                        <a:spcBef>
                          <a:spcPts val="0"/>
                        </a:spcBef>
                        <a:spcAft>
                          <a:spcPts val="0"/>
                        </a:spcAft>
                        <a:buNone/>
                      </a:pPr>
                      <a:r>
                        <a:rPr b="1" lang="en" sz="1500">
                          <a:latin typeface="Inter"/>
                          <a:ea typeface="Inter"/>
                          <a:cs typeface="Inter"/>
                          <a:sym typeface="Inter"/>
                        </a:rPr>
                        <a:t>Subtotal:    _______/ 3</a:t>
                      </a:r>
                      <a:endParaRPr b="1" sz="1500">
                        <a:latin typeface="Inter"/>
                        <a:ea typeface="Inter"/>
                        <a:cs typeface="Inter"/>
                        <a:sym typeface="Inter"/>
                      </a:endParaRPr>
                    </a:p>
                  </a:txBody>
                  <a:tcPr marT="95775" marB="95775" marR="97150" marL="9715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hMerge="1"/>
                <a:tc hMerge="1"/>
                <a:tc hMerge="1"/>
              </a:tr>
            </a:tbl>
          </a:graphicData>
        </a:graphic>
      </p:graphicFrame>
      <p:sp>
        <p:nvSpPr>
          <p:cNvPr id="100" name="Google Shape;100;p17"/>
          <p:cNvSpPr txBox="1"/>
          <p:nvPr/>
        </p:nvSpPr>
        <p:spPr>
          <a:xfrm>
            <a:off x="2345841" y="8404786"/>
            <a:ext cx="3111600" cy="563700"/>
          </a:xfrm>
          <a:prstGeom prst="rect">
            <a:avLst/>
          </a:prstGeom>
          <a:noFill/>
          <a:ln cap="flat" cmpd="sng" w="28575">
            <a:solidFill>
              <a:schemeClr val="accent1"/>
            </a:solidFill>
            <a:prstDash val="solid"/>
            <a:round/>
            <a:headEnd len="sm" w="sm" type="none"/>
            <a:tailEnd len="sm" w="sm" type="none"/>
          </a:ln>
        </p:spPr>
        <p:txBody>
          <a:bodyPr anchorCtr="0" anchor="ctr" bIns="96675" lIns="96675" spcFirstLastPara="1" rIns="96675" wrap="square" tIns="96675">
            <a:noAutofit/>
          </a:bodyPr>
          <a:lstStyle/>
          <a:p>
            <a:pPr indent="0" lvl="0" marL="0" rtl="0" algn="ctr">
              <a:spcBef>
                <a:spcPts val="0"/>
              </a:spcBef>
              <a:spcAft>
                <a:spcPts val="0"/>
              </a:spcAft>
              <a:buNone/>
            </a:pPr>
            <a:r>
              <a:rPr b="1" lang="en" sz="1900">
                <a:solidFill>
                  <a:schemeClr val="dk1"/>
                </a:solidFill>
                <a:highlight>
                  <a:schemeClr val="lt1"/>
                </a:highlight>
                <a:latin typeface="Inter"/>
                <a:ea typeface="Inter"/>
                <a:cs typeface="Inter"/>
                <a:sym typeface="Inter"/>
              </a:rPr>
              <a:t>Total: ______/6</a:t>
            </a:r>
            <a:endParaRPr b="1" sz="1900">
              <a:solidFill>
                <a:schemeClr val="dk1"/>
              </a:solidFill>
              <a:highlight>
                <a:schemeClr val="lt1"/>
              </a:highlight>
              <a:latin typeface="Inter"/>
              <a:ea typeface="Inter"/>
              <a:cs typeface="Inter"/>
              <a:sym typeface="Inter"/>
            </a:endParaRPr>
          </a:p>
        </p:txBody>
      </p:sp>
      <p:sp>
        <p:nvSpPr>
          <p:cNvPr id="101" name="Google Shape;101;p17"/>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rgbClr val="000000"/>
              </a:buClr>
              <a:buSzPts val="1200"/>
              <a:buFont typeface="Arial"/>
              <a:buNone/>
            </a:pPr>
            <a:r>
              <a:rPr lang="en" sz="1900">
                <a:latin typeface="Halant"/>
                <a:ea typeface="Halant"/>
                <a:cs typeface="Halant"/>
                <a:sym typeface="Halant"/>
              </a:rPr>
              <a:t>Quantitative Analysis</a:t>
            </a:r>
            <a:endParaRPr sz="1900">
              <a:latin typeface="Halant"/>
              <a:ea typeface="Halant"/>
              <a:cs typeface="Halant"/>
              <a:sym typeface="Halant"/>
            </a:endParaRPr>
          </a:p>
        </p:txBody>
      </p:sp>
      <p:pic>
        <p:nvPicPr>
          <p:cNvPr id="102" name="Google Shape;102;p17"/>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03" name="Google Shape;103;p17"/>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04" name="Google Shape;104;p17"/>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